
<file path=[Content_Types].xml><?xml version="1.0" encoding="utf-8"?>
<Types xmlns="http://schemas.openxmlformats.org/package/2006/content-types"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78" y="112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084475" y="284892"/>
            <a:ext cx="6023048" cy="330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921928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8/12/2023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8/12/2023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8/12/2023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091325" y="284892"/>
            <a:ext cx="6009348" cy="330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367230" y="1290995"/>
            <a:ext cx="7214870" cy="44176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921928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661295" y="6560678"/>
            <a:ext cx="245745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2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2.png"/><Relationship Id="rId7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9" Type="http://schemas.openxmlformats.org/officeDocument/2006/relationships/image" Target="../media/image4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.png"/><Relationship Id="rId7" Type="http://schemas.openxmlformats.org/officeDocument/2006/relationships/image" Target="../media/image4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2.png"/><Relationship Id="rId7" Type="http://schemas.openxmlformats.org/officeDocument/2006/relationships/image" Target="../media/image5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104369" y="321653"/>
            <a:ext cx="5983605" cy="283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210"/>
              </a:lnSpc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9: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Circulation Hemorrhage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Control 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984" y="1001"/>
            <a:ext cx="12185015" cy="6857365"/>
            <a:chOff x="1984" y="1001"/>
            <a:chExt cx="12185015" cy="685736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19829" y="263636"/>
              <a:ext cx="1151496" cy="65281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984" y="1001"/>
              <a:ext cx="12184957" cy="6856998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6157240" y="5909299"/>
              <a:ext cx="2382520" cy="574675"/>
            </a:xfrm>
            <a:custGeom>
              <a:avLst/>
              <a:gdLst/>
              <a:ahLst/>
              <a:cxnLst/>
              <a:rect l="l" t="t" r="r" b="b"/>
              <a:pathLst>
                <a:path w="2382520" h="574675">
                  <a:moveTo>
                    <a:pt x="2286593" y="0"/>
                  </a:moveTo>
                  <a:lnTo>
                    <a:pt x="95699" y="0"/>
                  </a:lnTo>
                  <a:lnTo>
                    <a:pt x="58448" y="7520"/>
                  </a:lnTo>
                  <a:lnTo>
                    <a:pt x="28029" y="28029"/>
                  </a:lnTo>
                  <a:lnTo>
                    <a:pt x="7520" y="58449"/>
                  </a:lnTo>
                  <a:lnTo>
                    <a:pt x="0" y="95700"/>
                  </a:lnTo>
                  <a:lnTo>
                    <a:pt x="0" y="478489"/>
                  </a:lnTo>
                  <a:lnTo>
                    <a:pt x="7520" y="515740"/>
                  </a:lnTo>
                  <a:lnTo>
                    <a:pt x="28029" y="546160"/>
                  </a:lnTo>
                  <a:lnTo>
                    <a:pt x="58448" y="566669"/>
                  </a:lnTo>
                  <a:lnTo>
                    <a:pt x="95699" y="574190"/>
                  </a:lnTo>
                  <a:lnTo>
                    <a:pt x="2286593" y="574190"/>
                  </a:lnTo>
                  <a:lnTo>
                    <a:pt x="2323843" y="566669"/>
                  </a:lnTo>
                  <a:lnTo>
                    <a:pt x="2354263" y="546160"/>
                  </a:lnTo>
                  <a:lnTo>
                    <a:pt x="2374773" y="515740"/>
                  </a:lnTo>
                  <a:lnTo>
                    <a:pt x="2382293" y="478489"/>
                  </a:lnTo>
                  <a:lnTo>
                    <a:pt x="2382293" y="95700"/>
                  </a:lnTo>
                  <a:lnTo>
                    <a:pt x="2374773" y="58449"/>
                  </a:lnTo>
                  <a:lnTo>
                    <a:pt x="2354263" y="28029"/>
                  </a:lnTo>
                  <a:lnTo>
                    <a:pt x="2323843" y="7520"/>
                  </a:lnTo>
                  <a:lnTo>
                    <a:pt x="2286593" y="0"/>
                  </a:lnTo>
                  <a:close/>
                </a:path>
              </a:pathLst>
            </a:custGeom>
            <a:solidFill>
              <a:srgbClr val="1A1B1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6399784" y="5969487"/>
            <a:ext cx="1897380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FFFFFF"/>
                </a:solidFill>
                <a:latin typeface="Arial Black"/>
                <a:cs typeface="Arial Black"/>
              </a:rPr>
              <a:t>TCCC</a:t>
            </a:r>
            <a:r>
              <a:rPr sz="1600" spc="-3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TIER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3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Combat</a:t>
            </a:r>
            <a:r>
              <a:rPr sz="13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FFFFFF"/>
                </a:solidFill>
                <a:latin typeface="Arial MT"/>
                <a:cs typeface="Arial MT"/>
              </a:rPr>
              <a:t>Medic/Corpsman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715363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699" y="0"/>
                </a:lnTo>
                <a:lnTo>
                  <a:pt x="58448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8" y="566669"/>
                </a:lnTo>
                <a:lnTo>
                  <a:pt x="95699" y="574190"/>
                </a:lnTo>
                <a:lnTo>
                  <a:pt x="2286593" y="574190"/>
                </a:lnTo>
                <a:lnTo>
                  <a:pt x="2323843" y="566669"/>
                </a:lnTo>
                <a:lnTo>
                  <a:pt x="2354263" y="546160"/>
                </a:lnTo>
                <a:lnTo>
                  <a:pt x="2374773" y="515740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3" y="28029"/>
                </a:lnTo>
                <a:lnTo>
                  <a:pt x="2323843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8856936" y="5969487"/>
            <a:ext cx="2099945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12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3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4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1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Paramedic/Provider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040996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9" y="566669"/>
                </a:lnTo>
                <a:lnTo>
                  <a:pt x="95700" y="574190"/>
                </a:lnTo>
                <a:lnTo>
                  <a:pt x="2286593" y="574190"/>
                </a:lnTo>
                <a:lnTo>
                  <a:pt x="2323844" y="566669"/>
                </a:lnTo>
                <a:lnTo>
                  <a:pt x="2354263" y="546160"/>
                </a:lnTo>
                <a:lnTo>
                  <a:pt x="2374773" y="515740"/>
                </a:lnTo>
                <a:lnTo>
                  <a:pt x="2382294" y="478489"/>
                </a:lnTo>
                <a:lnTo>
                  <a:pt x="2382294" y="95700"/>
                </a:lnTo>
                <a:lnTo>
                  <a:pt x="2374773" y="58449"/>
                </a:lnTo>
                <a:lnTo>
                  <a:pt x="2354263" y="28029"/>
                </a:lnTo>
                <a:lnTo>
                  <a:pt x="2323844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462545" y="5969487"/>
            <a:ext cx="1539875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35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2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1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All</a:t>
            </a:r>
            <a:r>
              <a:rPr sz="13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Service</a:t>
            </a:r>
            <a:r>
              <a:rPr sz="13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Members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599117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4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9" y="566669"/>
                </a:lnTo>
                <a:lnTo>
                  <a:pt x="95700" y="574190"/>
                </a:lnTo>
                <a:lnTo>
                  <a:pt x="2286594" y="574190"/>
                </a:lnTo>
                <a:lnTo>
                  <a:pt x="2323845" y="566669"/>
                </a:lnTo>
                <a:lnTo>
                  <a:pt x="2354264" y="546160"/>
                </a:lnTo>
                <a:lnTo>
                  <a:pt x="2374773" y="515740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4" y="28029"/>
                </a:lnTo>
                <a:lnTo>
                  <a:pt x="2323845" y="7520"/>
                </a:lnTo>
                <a:lnTo>
                  <a:pt x="2286594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4120538" y="5969487"/>
            <a:ext cx="1339850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5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2</a:t>
            </a:r>
            <a:endParaRPr sz="1600">
              <a:latin typeface="Arial MT"/>
              <a:cs typeface="Arial MT"/>
            </a:endParaRPr>
          </a:p>
          <a:p>
            <a:pPr marL="22225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Lifesaver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40940" y="3807103"/>
            <a:ext cx="6543040" cy="98298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5080">
              <a:lnSpc>
                <a:spcPts val="3700"/>
              </a:lnSpc>
              <a:spcBef>
                <a:spcPts val="340"/>
              </a:spcBef>
            </a:pP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MODULE 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09: </a:t>
            </a:r>
            <a:r>
              <a:rPr sz="3200" b="1" spc="-25" dirty="0">
                <a:solidFill>
                  <a:srgbClr val="FFFFFF"/>
                </a:solidFill>
                <a:latin typeface="Arial"/>
                <a:cs typeface="Arial"/>
              </a:rPr>
              <a:t>CIRCULATION 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32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HEMORRHAGE</a:t>
            </a:r>
            <a:r>
              <a:rPr sz="32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CONTROL</a:t>
            </a:r>
            <a:r>
              <a:rPr sz="3200" b="1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32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TFC</a:t>
            </a:r>
            <a:endParaRPr sz="3200">
              <a:latin typeface="Arial"/>
              <a:cs typeface="Arial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1013940" y="1913221"/>
            <a:ext cx="9872980" cy="1762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5600"/>
              </a:lnSpc>
              <a:spcBef>
                <a:spcPts val="95"/>
              </a:spcBef>
              <a:tabLst>
                <a:tab pos="4030979" algn="l"/>
                <a:tab pos="4335780" algn="l"/>
              </a:tabLst>
            </a:pPr>
            <a:r>
              <a:rPr sz="5400" b="0" spc="-65" dirty="0">
                <a:solidFill>
                  <a:srgbClr val="FFFFFF"/>
                </a:solidFill>
                <a:latin typeface="Arial Black"/>
                <a:cs typeface="Arial Black"/>
              </a:rPr>
              <a:t>TACTICAL	</a:t>
            </a:r>
            <a:r>
              <a:rPr sz="5400" b="0" spc="-80" dirty="0">
                <a:solidFill>
                  <a:srgbClr val="FFFFFF"/>
                </a:solidFill>
                <a:latin typeface="Arial Black"/>
                <a:cs typeface="Arial Black"/>
              </a:rPr>
              <a:t>COMBAT </a:t>
            </a:r>
            <a:r>
              <a:rPr sz="5400" b="0" spc="-7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5400" b="0" spc="-60" dirty="0">
                <a:solidFill>
                  <a:srgbClr val="FFFFFF"/>
                </a:solidFill>
                <a:latin typeface="Arial Black"/>
                <a:cs typeface="Arial Black"/>
              </a:rPr>
              <a:t>CASUALTY	</a:t>
            </a:r>
            <a:r>
              <a:rPr sz="5400" b="0" spc="-5" dirty="0">
                <a:solidFill>
                  <a:srgbClr val="FFFFFF"/>
                </a:solidFill>
                <a:latin typeface="Arial Black"/>
                <a:cs typeface="Arial Black"/>
              </a:rPr>
              <a:t>CARE</a:t>
            </a:r>
            <a:r>
              <a:rPr sz="5400" b="0" spc="-7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5400" b="0" spc="-5" dirty="0">
                <a:solidFill>
                  <a:srgbClr val="FFFFFF"/>
                </a:solidFill>
                <a:latin typeface="Arial Black"/>
                <a:cs typeface="Arial Black"/>
              </a:rPr>
              <a:t>COURSE</a:t>
            </a:r>
            <a:endParaRPr sz="54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9:</a:t>
            </a:r>
            <a:r>
              <a:rPr spc="-5" dirty="0"/>
              <a:t> Circulation Hemorrhage</a:t>
            </a:r>
            <a:r>
              <a:rPr dirty="0"/>
              <a:t> </a:t>
            </a:r>
            <a:r>
              <a:rPr spc="-5" dirty="0"/>
              <a:t>Control 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1771453" y="6546242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2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82493" y="1726446"/>
            <a:ext cx="10311765" cy="3976370"/>
          </a:xfrm>
          <a:custGeom>
            <a:avLst/>
            <a:gdLst/>
            <a:ahLst/>
            <a:cxnLst/>
            <a:rect l="l" t="t" r="r" b="b"/>
            <a:pathLst>
              <a:path w="10311765" h="3976370">
                <a:moveTo>
                  <a:pt x="390712" y="1"/>
                </a:moveTo>
                <a:lnTo>
                  <a:pt x="441413" y="1"/>
                </a:lnTo>
                <a:lnTo>
                  <a:pt x="492113" y="1"/>
                </a:lnTo>
                <a:lnTo>
                  <a:pt x="542813" y="1"/>
                </a:lnTo>
                <a:lnTo>
                  <a:pt x="593513" y="1"/>
                </a:lnTo>
                <a:lnTo>
                  <a:pt x="644214" y="1"/>
                </a:lnTo>
                <a:lnTo>
                  <a:pt x="694914" y="1"/>
                </a:lnTo>
                <a:lnTo>
                  <a:pt x="745614" y="1"/>
                </a:lnTo>
                <a:lnTo>
                  <a:pt x="796315" y="1"/>
                </a:lnTo>
                <a:lnTo>
                  <a:pt x="847015" y="1"/>
                </a:lnTo>
                <a:lnTo>
                  <a:pt x="897715" y="1"/>
                </a:lnTo>
                <a:lnTo>
                  <a:pt x="948415" y="1"/>
                </a:lnTo>
                <a:lnTo>
                  <a:pt x="999116" y="1"/>
                </a:lnTo>
                <a:lnTo>
                  <a:pt x="1049816" y="1"/>
                </a:lnTo>
                <a:lnTo>
                  <a:pt x="1100516" y="1"/>
                </a:lnTo>
                <a:lnTo>
                  <a:pt x="1151216" y="1"/>
                </a:lnTo>
                <a:lnTo>
                  <a:pt x="1201917" y="1"/>
                </a:lnTo>
                <a:lnTo>
                  <a:pt x="1252617" y="1"/>
                </a:lnTo>
                <a:lnTo>
                  <a:pt x="1303317" y="1"/>
                </a:lnTo>
                <a:lnTo>
                  <a:pt x="1354017" y="1"/>
                </a:lnTo>
                <a:lnTo>
                  <a:pt x="1404718" y="1"/>
                </a:lnTo>
                <a:lnTo>
                  <a:pt x="1455418" y="1"/>
                </a:lnTo>
                <a:lnTo>
                  <a:pt x="1506118" y="1"/>
                </a:lnTo>
                <a:lnTo>
                  <a:pt x="1556818" y="1"/>
                </a:lnTo>
                <a:lnTo>
                  <a:pt x="1607519" y="1"/>
                </a:lnTo>
                <a:lnTo>
                  <a:pt x="1658219" y="1"/>
                </a:lnTo>
                <a:lnTo>
                  <a:pt x="1708919" y="1"/>
                </a:lnTo>
                <a:lnTo>
                  <a:pt x="1759619" y="1"/>
                </a:lnTo>
                <a:lnTo>
                  <a:pt x="1810320" y="1"/>
                </a:lnTo>
                <a:lnTo>
                  <a:pt x="1861020" y="1"/>
                </a:lnTo>
                <a:lnTo>
                  <a:pt x="1911720" y="1"/>
                </a:lnTo>
                <a:lnTo>
                  <a:pt x="1962420" y="1"/>
                </a:lnTo>
                <a:lnTo>
                  <a:pt x="2013121" y="1"/>
                </a:lnTo>
                <a:lnTo>
                  <a:pt x="2063821" y="1"/>
                </a:lnTo>
                <a:lnTo>
                  <a:pt x="2114521" y="1"/>
                </a:lnTo>
                <a:lnTo>
                  <a:pt x="2165221" y="1"/>
                </a:lnTo>
                <a:lnTo>
                  <a:pt x="2215922" y="1"/>
                </a:lnTo>
                <a:lnTo>
                  <a:pt x="2266622" y="1"/>
                </a:lnTo>
                <a:lnTo>
                  <a:pt x="2317322" y="1"/>
                </a:lnTo>
                <a:lnTo>
                  <a:pt x="2368022" y="1"/>
                </a:lnTo>
                <a:lnTo>
                  <a:pt x="2418723" y="1"/>
                </a:lnTo>
                <a:lnTo>
                  <a:pt x="2469423" y="1"/>
                </a:lnTo>
                <a:lnTo>
                  <a:pt x="2520123" y="1"/>
                </a:lnTo>
                <a:lnTo>
                  <a:pt x="2570823" y="1"/>
                </a:lnTo>
                <a:lnTo>
                  <a:pt x="2621524" y="1"/>
                </a:lnTo>
                <a:lnTo>
                  <a:pt x="2672224" y="1"/>
                </a:lnTo>
                <a:lnTo>
                  <a:pt x="2722924" y="1"/>
                </a:lnTo>
                <a:lnTo>
                  <a:pt x="2773625" y="1"/>
                </a:lnTo>
                <a:lnTo>
                  <a:pt x="2824325" y="1"/>
                </a:lnTo>
                <a:lnTo>
                  <a:pt x="2875025" y="1"/>
                </a:lnTo>
                <a:lnTo>
                  <a:pt x="2925725" y="1"/>
                </a:lnTo>
                <a:lnTo>
                  <a:pt x="2976426" y="1"/>
                </a:lnTo>
                <a:lnTo>
                  <a:pt x="3027126" y="1"/>
                </a:lnTo>
                <a:lnTo>
                  <a:pt x="3077826" y="1"/>
                </a:lnTo>
                <a:lnTo>
                  <a:pt x="3128526" y="1"/>
                </a:lnTo>
                <a:lnTo>
                  <a:pt x="3179227" y="1"/>
                </a:lnTo>
                <a:lnTo>
                  <a:pt x="3229927" y="1"/>
                </a:lnTo>
                <a:lnTo>
                  <a:pt x="3280627" y="1"/>
                </a:lnTo>
                <a:lnTo>
                  <a:pt x="3331327" y="1"/>
                </a:lnTo>
                <a:lnTo>
                  <a:pt x="3382028" y="1"/>
                </a:lnTo>
                <a:lnTo>
                  <a:pt x="3432728" y="1"/>
                </a:lnTo>
                <a:lnTo>
                  <a:pt x="3483428" y="1"/>
                </a:lnTo>
                <a:lnTo>
                  <a:pt x="3534128" y="1"/>
                </a:lnTo>
                <a:lnTo>
                  <a:pt x="3584829" y="1"/>
                </a:lnTo>
                <a:lnTo>
                  <a:pt x="3635529" y="1"/>
                </a:lnTo>
                <a:lnTo>
                  <a:pt x="3686229" y="1"/>
                </a:lnTo>
                <a:lnTo>
                  <a:pt x="3736929" y="1"/>
                </a:lnTo>
                <a:lnTo>
                  <a:pt x="3787630" y="1"/>
                </a:lnTo>
                <a:lnTo>
                  <a:pt x="3838330" y="1"/>
                </a:lnTo>
                <a:lnTo>
                  <a:pt x="3889030" y="1"/>
                </a:lnTo>
                <a:lnTo>
                  <a:pt x="3939730" y="1"/>
                </a:lnTo>
                <a:lnTo>
                  <a:pt x="3990431" y="1"/>
                </a:lnTo>
                <a:lnTo>
                  <a:pt x="4041131" y="1"/>
                </a:lnTo>
                <a:lnTo>
                  <a:pt x="4091831" y="1"/>
                </a:lnTo>
                <a:lnTo>
                  <a:pt x="4142532" y="1"/>
                </a:lnTo>
                <a:lnTo>
                  <a:pt x="4193232" y="1"/>
                </a:lnTo>
                <a:lnTo>
                  <a:pt x="4243932" y="1"/>
                </a:lnTo>
                <a:lnTo>
                  <a:pt x="4294632" y="1"/>
                </a:lnTo>
                <a:lnTo>
                  <a:pt x="4345333" y="1"/>
                </a:lnTo>
                <a:lnTo>
                  <a:pt x="4396033" y="0"/>
                </a:lnTo>
                <a:lnTo>
                  <a:pt x="4446733" y="0"/>
                </a:lnTo>
                <a:lnTo>
                  <a:pt x="4497433" y="0"/>
                </a:lnTo>
                <a:lnTo>
                  <a:pt x="4548134" y="0"/>
                </a:lnTo>
                <a:lnTo>
                  <a:pt x="4598834" y="0"/>
                </a:lnTo>
                <a:lnTo>
                  <a:pt x="4649534" y="0"/>
                </a:lnTo>
                <a:lnTo>
                  <a:pt x="4700234" y="0"/>
                </a:lnTo>
                <a:lnTo>
                  <a:pt x="4750935" y="0"/>
                </a:lnTo>
                <a:lnTo>
                  <a:pt x="4801635" y="0"/>
                </a:lnTo>
                <a:lnTo>
                  <a:pt x="4852335" y="0"/>
                </a:lnTo>
                <a:lnTo>
                  <a:pt x="4903035" y="0"/>
                </a:lnTo>
                <a:lnTo>
                  <a:pt x="4953736" y="0"/>
                </a:lnTo>
                <a:lnTo>
                  <a:pt x="5004436" y="0"/>
                </a:lnTo>
                <a:lnTo>
                  <a:pt x="5055136" y="0"/>
                </a:lnTo>
                <a:lnTo>
                  <a:pt x="5105836" y="0"/>
                </a:lnTo>
                <a:lnTo>
                  <a:pt x="5156537" y="0"/>
                </a:lnTo>
                <a:lnTo>
                  <a:pt x="5207237" y="0"/>
                </a:lnTo>
                <a:lnTo>
                  <a:pt x="5257937" y="0"/>
                </a:lnTo>
                <a:lnTo>
                  <a:pt x="5308638" y="0"/>
                </a:lnTo>
                <a:lnTo>
                  <a:pt x="5359338" y="0"/>
                </a:lnTo>
                <a:lnTo>
                  <a:pt x="5410038" y="0"/>
                </a:lnTo>
                <a:lnTo>
                  <a:pt x="5460738" y="0"/>
                </a:lnTo>
                <a:lnTo>
                  <a:pt x="5511439" y="0"/>
                </a:lnTo>
                <a:lnTo>
                  <a:pt x="5562139" y="0"/>
                </a:lnTo>
                <a:lnTo>
                  <a:pt x="5612839" y="0"/>
                </a:lnTo>
                <a:lnTo>
                  <a:pt x="5663539" y="0"/>
                </a:lnTo>
                <a:lnTo>
                  <a:pt x="5714240" y="0"/>
                </a:lnTo>
                <a:lnTo>
                  <a:pt x="5764940" y="0"/>
                </a:lnTo>
                <a:lnTo>
                  <a:pt x="5815640" y="0"/>
                </a:lnTo>
                <a:lnTo>
                  <a:pt x="5866340" y="0"/>
                </a:lnTo>
                <a:lnTo>
                  <a:pt x="5917041" y="0"/>
                </a:lnTo>
                <a:lnTo>
                  <a:pt x="5967741" y="0"/>
                </a:lnTo>
                <a:lnTo>
                  <a:pt x="6018441" y="0"/>
                </a:lnTo>
                <a:lnTo>
                  <a:pt x="6069142" y="0"/>
                </a:lnTo>
                <a:lnTo>
                  <a:pt x="6119842" y="0"/>
                </a:lnTo>
                <a:lnTo>
                  <a:pt x="6170542" y="0"/>
                </a:lnTo>
                <a:lnTo>
                  <a:pt x="6221242" y="0"/>
                </a:lnTo>
                <a:lnTo>
                  <a:pt x="6271943" y="0"/>
                </a:lnTo>
                <a:lnTo>
                  <a:pt x="6322643" y="0"/>
                </a:lnTo>
                <a:lnTo>
                  <a:pt x="6373343" y="0"/>
                </a:lnTo>
                <a:lnTo>
                  <a:pt x="6424043" y="0"/>
                </a:lnTo>
                <a:lnTo>
                  <a:pt x="6474744" y="0"/>
                </a:lnTo>
                <a:lnTo>
                  <a:pt x="6525444" y="0"/>
                </a:lnTo>
                <a:lnTo>
                  <a:pt x="6576144" y="0"/>
                </a:lnTo>
                <a:lnTo>
                  <a:pt x="6626844" y="0"/>
                </a:lnTo>
                <a:lnTo>
                  <a:pt x="6677545" y="0"/>
                </a:lnTo>
                <a:lnTo>
                  <a:pt x="6728245" y="0"/>
                </a:lnTo>
                <a:lnTo>
                  <a:pt x="6778945" y="0"/>
                </a:lnTo>
                <a:lnTo>
                  <a:pt x="6829646" y="0"/>
                </a:lnTo>
                <a:lnTo>
                  <a:pt x="6880346" y="0"/>
                </a:lnTo>
                <a:lnTo>
                  <a:pt x="6931046" y="0"/>
                </a:lnTo>
                <a:lnTo>
                  <a:pt x="6981746" y="0"/>
                </a:lnTo>
                <a:lnTo>
                  <a:pt x="7032447" y="0"/>
                </a:lnTo>
                <a:lnTo>
                  <a:pt x="7083147" y="0"/>
                </a:lnTo>
                <a:lnTo>
                  <a:pt x="7133847" y="0"/>
                </a:lnTo>
                <a:lnTo>
                  <a:pt x="7184547" y="0"/>
                </a:lnTo>
                <a:lnTo>
                  <a:pt x="7235248" y="0"/>
                </a:lnTo>
                <a:lnTo>
                  <a:pt x="7285948" y="0"/>
                </a:lnTo>
                <a:lnTo>
                  <a:pt x="7336648" y="0"/>
                </a:lnTo>
                <a:lnTo>
                  <a:pt x="7387349" y="0"/>
                </a:lnTo>
                <a:lnTo>
                  <a:pt x="7438049" y="0"/>
                </a:lnTo>
                <a:lnTo>
                  <a:pt x="7488749" y="0"/>
                </a:lnTo>
                <a:lnTo>
                  <a:pt x="7539449" y="0"/>
                </a:lnTo>
                <a:lnTo>
                  <a:pt x="7590150" y="0"/>
                </a:lnTo>
                <a:lnTo>
                  <a:pt x="7640850" y="0"/>
                </a:lnTo>
                <a:lnTo>
                  <a:pt x="7691550" y="0"/>
                </a:lnTo>
                <a:lnTo>
                  <a:pt x="7742250" y="0"/>
                </a:lnTo>
                <a:lnTo>
                  <a:pt x="7792951" y="0"/>
                </a:lnTo>
                <a:lnTo>
                  <a:pt x="7843651" y="0"/>
                </a:lnTo>
                <a:lnTo>
                  <a:pt x="7894351" y="0"/>
                </a:lnTo>
                <a:lnTo>
                  <a:pt x="7945051" y="0"/>
                </a:lnTo>
                <a:lnTo>
                  <a:pt x="7995752" y="0"/>
                </a:lnTo>
                <a:lnTo>
                  <a:pt x="8046452" y="0"/>
                </a:lnTo>
                <a:lnTo>
                  <a:pt x="8097152" y="0"/>
                </a:lnTo>
                <a:lnTo>
                  <a:pt x="8147853" y="0"/>
                </a:lnTo>
                <a:lnTo>
                  <a:pt x="8198553" y="0"/>
                </a:lnTo>
                <a:lnTo>
                  <a:pt x="8249253" y="0"/>
                </a:lnTo>
                <a:lnTo>
                  <a:pt x="8299953" y="0"/>
                </a:lnTo>
                <a:lnTo>
                  <a:pt x="8350654" y="0"/>
                </a:lnTo>
                <a:lnTo>
                  <a:pt x="8401354" y="0"/>
                </a:lnTo>
                <a:lnTo>
                  <a:pt x="8452054" y="0"/>
                </a:lnTo>
                <a:lnTo>
                  <a:pt x="8502755" y="0"/>
                </a:lnTo>
                <a:lnTo>
                  <a:pt x="8553455" y="0"/>
                </a:lnTo>
                <a:lnTo>
                  <a:pt x="8604155" y="0"/>
                </a:lnTo>
                <a:lnTo>
                  <a:pt x="8654855" y="0"/>
                </a:lnTo>
                <a:lnTo>
                  <a:pt x="8705556" y="0"/>
                </a:lnTo>
                <a:lnTo>
                  <a:pt x="8756256" y="0"/>
                </a:lnTo>
                <a:lnTo>
                  <a:pt x="8806956" y="0"/>
                </a:lnTo>
                <a:lnTo>
                  <a:pt x="8857656" y="0"/>
                </a:lnTo>
                <a:lnTo>
                  <a:pt x="8908357" y="0"/>
                </a:lnTo>
                <a:lnTo>
                  <a:pt x="8959057" y="0"/>
                </a:lnTo>
                <a:lnTo>
                  <a:pt x="9018291" y="2345"/>
                </a:lnTo>
                <a:lnTo>
                  <a:pt x="9075467" y="9204"/>
                </a:lnTo>
                <a:lnTo>
                  <a:pt x="9130188" y="20308"/>
                </a:lnTo>
                <a:lnTo>
                  <a:pt x="9182057" y="35391"/>
                </a:lnTo>
                <a:lnTo>
                  <a:pt x="9230677" y="54186"/>
                </a:lnTo>
                <a:lnTo>
                  <a:pt x="9275650" y="76426"/>
                </a:lnTo>
                <a:lnTo>
                  <a:pt x="9316579" y="101842"/>
                </a:lnTo>
                <a:lnTo>
                  <a:pt x="9353067" y="130169"/>
                </a:lnTo>
                <a:lnTo>
                  <a:pt x="9384716" y="161139"/>
                </a:lnTo>
                <a:lnTo>
                  <a:pt x="9411130" y="194484"/>
                </a:lnTo>
                <a:lnTo>
                  <a:pt x="9431910" y="229938"/>
                </a:lnTo>
                <a:lnTo>
                  <a:pt x="9446660" y="267234"/>
                </a:lnTo>
                <a:lnTo>
                  <a:pt x="10311321" y="1950918"/>
                </a:lnTo>
                <a:lnTo>
                  <a:pt x="9446660" y="3709066"/>
                </a:lnTo>
                <a:lnTo>
                  <a:pt x="9431910" y="3746362"/>
                </a:lnTo>
                <a:lnTo>
                  <a:pt x="9411130" y="3781816"/>
                </a:lnTo>
                <a:lnTo>
                  <a:pt x="9384716" y="3815162"/>
                </a:lnTo>
                <a:lnTo>
                  <a:pt x="9353067" y="3846132"/>
                </a:lnTo>
                <a:lnTo>
                  <a:pt x="9316579" y="3874458"/>
                </a:lnTo>
                <a:lnTo>
                  <a:pt x="9275650" y="3899875"/>
                </a:lnTo>
                <a:lnTo>
                  <a:pt x="9230677" y="3922114"/>
                </a:lnTo>
                <a:lnTo>
                  <a:pt x="9182057" y="3940909"/>
                </a:lnTo>
                <a:lnTo>
                  <a:pt x="9130188" y="3955992"/>
                </a:lnTo>
                <a:lnTo>
                  <a:pt x="9075467" y="3967097"/>
                </a:lnTo>
                <a:lnTo>
                  <a:pt x="9018291" y="3973955"/>
                </a:lnTo>
                <a:lnTo>
                  <a:pt x="8959057" y="3976301"/>
                </a:lnTo>
                <a:lnTo>
                  <a:pt x="458805" y="3976301"/>
                </a:lnTo>
                <a:lnTo>
                  <a:pt x="401328" y="3974049"/>
                </a:lnTo>
                <a:lnTo>
                  <a:pt x="346839" y="3967462"/>
                </a:lnTo>
                <a:lnTo>
                  <a:pt x="295540" y="3956789"/>
                </a:lnTo>
                <a:lnTo>
                  <a:pt x="247636" y="3942283"/>
                </a:lnTo>
                <a:lnTo>
                  <a:pt x="203330" y="3924194"/>
                </a:lnTo>
                <a:lnTo>
                  <a:pt x="162824" y="3902774"/>
                </a:lnTo>
                <a:lnTo>
                  <a:pt x="126322" y="3878273"/>
                </a:lnTo>
                <a:lnTo>
                  <a:pt x="94028" y="3850944"/>
                </a:lnTo>
                <a:lnTo>
                  <a:pt x="66144" y="3821036"/>
                </a:lnTo>
                <a:lnTo>
                  <a:pt x="42874" y="3788801"/>
                </a:lnTo>
                <a:lnTo>
                  <a:pt x="24421" y="3754491"/>
                </a:lnTo>
                <a:lnTo>
                  <a:pt x="10989" y="3718355"/>
                </a:lnTo>
                <a:lnTo>
                  <a:pt x="2781" y="3680647"/>
                </a:lnTo>
                <a:lnTo>
                  <a:pt x="0" y="3641615"/>
                </a:lnTo>
                <a:lnTo>
                  <a:pt x="0" y="317351"/>
                </a:lnTo>
                <a:lnTo>
                  <a:pt x="2075" y="275660"/>
                </a:lnTo>
                <a:lnTo>
                  <a:pt x="8382" y="236047"/>
                </a:lnTo>
                <a:lnTo>
                  <a:pt x="19036" y="198730"/>
                </a:lnTo>
                <a:lnTo>
                  <a:pt x="53863" y="131859"/>
                </a:lnTo>
                <a:lnTo>
                  <a:pt x="107500" y="76799"/>
                </a:lnTo>
                <a:lnTo>
                  <a:pt x="141668" y="54245"/>
                </a:lnTo>
                <a:lnTo>
                  <a:pt x="180891" y="35301"/>
                </a:lnTo>
                <a:lnTo>
                  <a:pt x="225290" y="20186"/>
                </a:lnTo>
                <a:lnTo>
                  <a:pt x="274981" y="9118"/>
                </a:lnTo>
                <a:lnTo>
                  <a:pt x="330082" y="2317"/>
                </a:lnTo>
                <a:lnTo>
                  <a:pt x="390712" y="1"/>
                </a:lnTo>
                <a:close/>
              </a:path>
            </a:pathLst>
          </a:custGeom>
          <a:ln w="38100">
            <a:solidFill>
              <a:srgbClr val="2E333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7" name="object 7"/>
          <p:cNvGrpSpPr/>
          <p:nvPr/>
        </p:nvGrpSpPr>
        <p:grpSpPr>
          <a:xfrm>
            <a:off x="941219" y="5857647"/>
            <a:ext cx="10106660" cy="454659"/>
            <a:chOff x="941219" y="5857647"/>
            <a:chExt cx="10106660" cy="454659"/>
          </a:xfrm>
        </p:grpSpPr>
        <p:sp>
          <p:nvSpPr>
            <p:cNvPr id="8" name="object 8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9816754" y="0"/>
                  </a:moveTo>
                  <a:lnTo>
                    <a:pt x="0" y="0"/>
                  </a:lnTo>
                  <a:lnTo>
                    <a:pt x="0" y="371576"/>
                  </a:lnTo>
                  <a:lnTo>
                    <a:pt x="9816754" y="371576"/>
                  </a:lnTo>
                  <a:lnTo>
                    <a:pt x="10024089" y="185788"/>
                  </a:lnTo>
                  <a:lnTo>
                    <a:pt x="9816754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0" y="0"/>
                  </a:moveTo>
                  <a:lnTo>
                    <a:pt x="9816754" y="0"/>
                  </a:lnTo>
                  <a:lnTo>
                    <a:pt x="10024089" y="185789"/>
                  </a:lnTo>
                  <a:lnTo>
                    <a:pt x="9816754" y="371576"/>
                  </a:lnTo>
                  <a:lnTo>
                    <a:pt x="0" y="371576"/>
                  </a:lnTo>
                  <a:lnTo>
                    <a:pt x="0" y="0"/>
                  </a:lnTo>
                  <a:close/>
                </a:path>
              </a:pathLst>
            </a:custGeom>
            <a:ln w="82550">
              <a:solidFill>
                <a:srgbClr val="D9D9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3862113" y="5126938"/>
            <a:ext cx="5922010" cy="1110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YOU</a:t>
            </a:r>
            <a:r>
              <a:rPr sz="1800" b="1" spc="-10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ARE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HERE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6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b="1" spc="-15" dirty="0">
                <a:solidFill>
                  <a:srgbClr val="595959"/>
                </a:solidFill>
                <a:latin typeface="Arial"/>
                <a:cs typeface="Arial"/>
              </a:rPr>
              <a:t>STANDARDIZED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 JOINT</a:t>
            </a:r>
            <a:r>
              <a:rPr sz="1800" b="1" spc="-1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CURRICULUM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448661" y="1514079"/>
            <a:ext cx="2580005" cy="437515"/>
          </a:xfrm>
          <a:custGeom>
            <a:avLst/>
            <a:gdLst/>
            <a:ahLst/>
            <a:cxnLst/>
            <a:rect l="l" t="t" r="r" b="b"/>
            <a:pathLst>
              <a:path w="2580004" h="437514">
                <a:moveTo>
                  <a:pt x="2579485" y="0"/>
                </a:moveTo>
                <a:lnTo>
                  <a:pt x="0" y="0"/>
                </a:lnTo>
                <a:lnTo>
                  <a:pt x="0" y="437068"/>
                </a:lnTo>
                <a:lnTo>
                  <a:pt x="2579485" y="437068"/>
                </a:lnTo>
                <a:lnTo>
                  <a:pt x="257948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528433" y="1106297"/>
            <a:ext cx="9135745" cy="808355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TACTICAL</a:t>
            </a:r>
            <a:r>
              <a:rPr sz="1800" b="1" spc="-3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COMBAT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CASUALTY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CARE</a:t>
            </a:r>
            <a:r>
              <a:rPr sz="18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(TCCC)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ROLE-BASED</a:t>
            </a:r>
            <a:r>
              <a:rPr sz="18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TRAINING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SPECTRUM</a:t>
            </a:r>
            <a:endParaRPr sz="1800">
              <a:latin typeface="Arial"/>
              <a:cs typeface="Arial"/>
            </a:endParaRPr>
          </a:p>
          <a:p>
            <a:pPr marR="707390" algn="ctr">
              <a:lnSpc>
                <a:spcPct val="100000"/>
              </a:lnSpc>
              <a:spcBef>
                <a:spcPts val="640"/>
              </a:spcBef>
            </a:pPr>
            <a:r>
              <a:rPr sz="2400" b="1" spc="-5" dirty="0">
                <a:latin typeface="Arial"/>
                <a:cs typeface="Arial"/>
              </a:rPr>
              <a:t>ROLE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CARE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2508911" y="1942682"/>
            <a:ext cx="2519680" cy="617855"/>
            <a:chOff x="2508911" y="1942682"/>
            <a:chExt cx="2519680" cy="617855"/>
          </a:xfrm>
        </p:grpSpPr>
        <p:sp>
          <p:nvSpPr>
            <p:cNvPr id="14" name="object 14"/>
            <p:cNvSpPr/>
            <p:nvPr/>
          </p:nvSpPr>
          <p:spPr>
            <a:xfrm>
              <a:off x="2521611" y="2219692"/>
              <a:ext cx="2494280" cy="316230"/>
            </a:xfrm>
            <a:custGeom>
              <a:avLst/>
              <a:gdLst/>
              <a:ahLst/>
              <a:cxnLst/>
              <a:rect l="l" t="t" r="r" b="b"/>
              <a:pathLst>
                <a:path w="2494279" h="316230">
                  <a:moveTo>
                    <a:pt x="0" y="316160"/>
                  </a:moveTo>
                  <a:lnTo>
                    <a:pt x="3490" y="269440"/>
                  </a:lnTo>
                  <a:lnTo>
                    <a:pt x="13628" y="224848"/>
                  </a:lnTo>
                  <a:lnTo>
                    <a:pt x="29917" y="182874"/>
                  </a:lnTo>
                  <a:lnTo>
                    <a:pt x="51858" y="144007"/>
                  </a:lnTo>
                  <a:lnTo>
                    <a:pt x="78954" y="108735"/>
                  </a:lnTo>
                  <a:lnTo>
                    <a:pt x="110707" y="77548"/>
                  </a:lnTo>
                  <a:lnTo>
                    <a:pt x="146618" y="50935"/>
                  </a:lnTo>
                  <a:lnTo>
                    <a:pt x="186190" y="29384"/>
                  </a:lnTo>
                  <a:lnTo>
                    <a:pt x="228925" y="13385"/>
                  </a:lnTo>
                  <a:lnTo>
                    <a:pt x="274325" y="3427"/>
                  </a:lnTo>
                  <a:lnTo>
                    <a:pt x="321892" y="0"/>
                  </a:lnTo>
                  <a:lnTo>
                    <a:pt x="2171952" y="0"/>
                  </a:lnTo>
                  <a:lnTo>
                    <a:pt x="2219519" y="3427"/>
                  </a:lnTo>
                  <a:lnTo>
                    <a:pt x="2264919" y="13385"/>
                  </a:lnTo>
                  <a:lnTo>
                    <a:pt x="2307654" y="29384"/>
                  </a:lnTo>
                  <a:lnTo>
                    <a:pt x="2347226" y="50935"/>
                  </a:lnTo>
                  <a:lnTo>
                    <a:pt x="2383137" y="77548"/>
                  </a:lnTo>
                  <a:lnTo>
                    <a:pt x="2414890" y="108735"/>
                  </a:lnTo>
                  <a:lnTo>
                    <a:pt x="2441986" y="144007"/>
                  </a:lnTo>
                  <a:lnTo>
                    <a:pt x="2463928" y="182874"/>
                  </a:lnTo>
                  <a:lnTo>
                    <a:pt x="2480216" y="224848"/>
                  </a:lnTo>
                  <a:lnTo>
                    <a:pt x="2490355" y="269440"/>
                  </a:lnTo>
                  <a:lnTo>
                    <a:pt x="2493845" y="316160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882706" y="1942682"/>
              <a:ext cx="1771650" cy="617855"/>
            </a:xfrm>
            <a:custGeom>
              <a:avLst/>
              <a:gdLst/>
              <a:ahLst/>
              <a:cxnLst/>
              <a:rect l="l" t="t" r="r" b="b"/>
              <a:pathLst>
                <a:path w="1771650" h="617855">
                  <a:moveTo>
                    <a:pt x="1771656" y="0"/>
                  </a:moveTo>
                  <a:lnTo>
                    <a:pt x="0" y="0"/>
                  </a:lnTo>
                  <a:lnTo>
                    <a:pt x="0" y="617361"/>
                  </a:lnTo>
                  <a:lnTo>
                    <a:pt x="1771656" y="617361"/>
                  </a:lnTo>
                  <a:lnTo>
                    <a:pt x="17716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2983249" y="1957880"/>
            <a:ext cx="157480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73660" marR="5080" indent="-61594">
              <a:lnSpc>
                <a:spcPts val="2100"/>
              </a:lnSpc>
              <a:spcBef>
                <a:spcPts val="219"/>
              </a:spcBef>
            </a:pP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O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NMED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I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CAL  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PERSONNEL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6211578" y="1928324"/>
            <a:ext cx="2519680" cy="3497579"/>
            <a:chOff x="6211578" y="1928324"/>
            <a:chExt cx="2519680" cy="3497579"/>
          </a:xfrm>
        </p:grpSpPr>
        <p:sp>
          <p:nvSpPr>
            <p:cNvPr id="18" name="object 18"/>
            <p:cNvSpPr/>
            <p:nvPr/>
          </p:nvSpPr>
          <p:spPr>
            <a:xfrm>
              <a:off x="7680659" y="5169498"/>
              <a:ext cx="220979" cy="255904"/>
            </a:xfrm>
            <a:custGeom>
              <a:avLst/>
              <a:gdLst/>
              <a:ahLst/>
              <a:cxnLst/>
              <a:rect l="l" t="t" r="r" b="b"/>
              <a:pathLst>
                <a:path w="220979" h="255904">
                  <a:moveTo>
                    <a:pt x="220510" y="0"/>
                  </a:moveTo>
                  <a:lnTo>
                    <a:pt x="0" y="127895"/>
                  </a:lnTo>
                  <a:lnTo>
                    <a:pt x="220510" y="255791"/>
                  </a:lnTo>
                  <a:lnTo>
                    <a:pt x="220510" y="0"/>
                  </a:lnTo>
                  <a:close/>
                </a:path>
              </a:pathLst>
            </a:custGeom>
            <a:solidFill>
              <a:srgbClr val="9219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224278" y="2203095"/>
              <a:ext cx="2494280" cy="316230"/>
            </a:xfrm>
            <a:custGeom>
              <a:avLst/>
              <a:gdLst/>
              <a:ahLst/>
              <a:cxnLst/>
              <a:rect l="l" t="t" r="r" b="b"/>
              <a:pathLst>
                <a:path w="2494279" h="316230">
                  <a:moveTo>
                    <a:pt x="0" y="316160"/>
                  </a:moveTo>
                  <a:lnTo>
                    <a:pt x="3490" y="269440"/>
                  </a:lnTo>
                  <a:lnTo>
                    <a:pt x="13628" y="224848"/>
                  </a:lnTo>
                  <a:lnTo>
                    <a:pt x="29917" y="182874"/>
                  </a:lnTo>
                  <a:lnTo>
                    <a:pt x="51858" y="144007"/>
                  </a:lnTo>
                  <a:lnTo>
                    <a:pt x="78954" y="108735"/>
                  </a:lnTo>
                  <a:lnTo>
                    <a:pt x="110707" y="77548"/>
                  </a:lnTo>
                  <a:lnTo>
                    <a:pt x="146618" y="50935"/>
                  </a:lnTo>
                  <a:lnTo>
                    <a:pt x="186190" y="29384"/>
                  </a:lnTo>
                  <a:lnTo>
                    <a:pt x="228925" y="13385"/>
                  </a:lnTo>
                  <a:lnTo>
                    <a:pt x="274325" y="3427"/>
                  </a:lnTo>
                  <a:lnTo>
                    <a:pt x="321892" y="0"/>
                  </a:lnTo>
                  <a:lnTo>
                    <a:pt x="2171952" y="0"/>
                  </a:lnTo>
                  <a:lnTo>
                    <a:pt x="2219519" y="3427"/>
                  </a:lnTo>
                  <a:lnTo>
                    <a:pt x="2264919" y="13385"/>
                  </a:lnTo>
                  <a:lnTo>
                    <a:pt x="2307654" y="29384"/>
                  </a:lnTo>
                  <a:lnTo>
                    <a:pt x="2347226" y="50935"/>
                  </a:lnTo>
                  <a:lnTo>
                    <a:pt x="2383137" y="77548"/>
                  </a:lnTo>
                  <a:lnTo>
                    <a:pt x="2414890" y="108735"/>
                  </a:lnTo>
                  <a:lnTo>
                    <a:pt x="2441986" y="144007"/>
                  </a:lnTo>
                  <a:lnTo>
                    <a:pt x="2463928" y="182874"/>
                  </a:lnTo>
                  <a:lnTo>
                    <a:pt x="2480216" y="224848"/>
                  </a:lnTo>
                  <a:lnTo>
                    <a:pt x="2490355" y="269440"/>
                  </a:lnTo>
                  <a:lnTo>
                    <a:pt x="2493845" y="316160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5508" y="1928324"/>
              <a:ext cx="1635125" cy="591820"/>
            </a:xfrm>
            <a:custGeom>
              <a:avLst/>
              <a:gdLst/>
              <a:ahLst/>
              <a:cxnLst/>
              <a:rect l="l" t="t" r="r" b="b"/>
              <a:pathLst>
                <a:path w="1635125" h="591819">
                  <a:moveTo>
                    <a:pt x="1634933" y="0"/>
                  </a:moveTo>
                  <a:lnTo>
                    <a:pt x="0" y="0"/>
                  </a:lnTo>
                  <a:lnTo>
                    <a:pt x="0" y="591439"/>
                  </a:lnTo>
                  <a:lnTo>
                    <a:pt x="1634933" y="591439"/>
                  </a:lnTo>
                  <a:lnTo>
                    <a:pt x="163493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6778969" y="1943522"/>
            <a:ext cx="1448435" cy="54102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 indent="192405">
              <a:lnSpc>
                <a:spcPts val="1900"/>
              </a:lnSpc>
              <a:spcBef>
                <a:spcPts val="380"/>
              </a:spcBef>
            </a:pP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MEDICAL 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 PERS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O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NNEL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2109158" y="2561982"/>
            <a:ext cx="7052309" cy="2957830"/>
            <a:chOff x="2109158" y="2561982"/>
            <a:chExt cx="7052309" cy="2957830"/>
          </a:xfrm>
        </p:grpSpPr>
        <p:pic>
          <p:nvPicPr>
            <p:cNvPr id="23" name="object 2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635109" y="2584301"/>
              <a:ext cx="1525949" cy="233488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839023" y="2584301"/>
              <a:ext cx="1547097" cy="236724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109158" y="2584302"/>
              <a:ext cx="1547096" cy="2367243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559709" y="2561982"/>
              <a:ext cx="1933028" cy="295776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9:</a:t>
            </a:r>
            <a:r>
              <a:rPr spc="-5" dirty="0"/>
              <a:t> Circulation Hemorrhage</a:t>
            </a:r>
            <a:r>
              <a:rPr dirty="0"/>
              <a:t> </a:t>
            </a:r>
            <a:r>
              <a:rPr spc="-5" dirty="0"/>
              <a:t>Control 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1771453" y="6546242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3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43769" y="1254828"/>
            <a:ext cx="11294110" cy="4603115"/>
          </a:xfrm>
          <a:custGeom>
            <a:avLst/>
            <a:gdLst/>
            <a:ahLst/>
            <a:cxnLst/>
            <a:rect l="l" t="t" r="r" b="b"/>
            <a:pathLst>
              <a:path w="11294110" h="4603115">
                <a:moveTo>
                  <a:pt x="147054" y="0"/>
                </a:moveTo>
                <a:lnTo>
                  <a:pt x="11146580" y="0"/>
                </a:lnTo>
                <a:lnTo>
                  <a:pt x="11193060" y="7496"/>
                </a:lnTo>
                <a:lnTo>
                  <a:pt x="11233428" y="28373"/>
                </a:lnTo>
                <a:lnTo>
                  <a:pt x="11265261" y="60206"/>
                </a:lnTo>
                <a:lnTo>
                  <a:pt x="11286138" y="100574"/>
                </a:lnTo>
                <a:lnTo>
                  <a:pt x="11293635" y="147054"/>
                </a:lnTo>
                <a:lnTo>
                  <a:pt x="11293635" y="4455599"/>
                </a:lnTo>
                <a:lnTo>
                  <a:pt x="11286138" y="4502079"/>
                </a:lnTo>
                <a:lnTo>
                  <a:pt x="11265261" y="4542447"/>
                </a:lnTo>
                <a:lnTo>
                  <a:pt x="11233428" y="4574280"/>
                </a:lnTo>
                <a:lnTo>
                  <a:pt x="11193060" y="4595156"/>
                </a:lnTo>
                <a:lnTo>
                  <a:pt x="11146580" y="4602653"/>
                </a:lnTo>
                <a:lnTo>
                  <a:pt x="147054" y="4602653"/>
                </a:lnTo>
                <a:lnTo>
                  <a:pt x="100574" y="4595156"/>
                </a:lnTo>
                <a:lnTo>
                  <a:pt x="60206" y="4574280"/>
                </a:lnTo>
                <a:lnTo>
                  <a:pt x="28373" y="4542447"/>
                </a:lnTo>
                <a:lnTo>
                  <a:pt x="7496" y="4502079"/>
                </a:lnTo>
                <a:lnTo>
                  <a:pt x="0" y="4455599"/>
                </a:lnTo>
                <a:lnTo>
                  <a:pt x="0" y="147054"/>
                </a:lnTo>
                <a:lnTo>
                  <a:pt x="7496" y="100574"/>
                </a:lnTo>
                <a:lnTo>
                  <a:pt x="28373" y="60206"/>
                </a:lnTo>
                <a:lnTo>
                  <a:pt x="60206" y="28373"/>
                </a:lnTo>
                <a:lnTo>
                  <a:pt x="100574" y="7496"/>
                </a:lnTo>
                <a:lnTo>
                  <a:pt x="147054" y="0"/>
                </a:lnTo>
                <a:close/>
              </a:path>
            </a:pathLst>
          </a:custGeom>
          <a:ln w="28575">
            <a:solidFill>
              <a:srgbClr val="D8D9D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540056" y="1400303"/>
            <a:ext cx="8307705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spc="-5" dirty="0">
                <a:latin typeface="Arial"/>
                <a:cs typeface="Arial"/>
              </a:rPr>
              <a:t>Given</a:t>
            </a:r>
            <a:r>
              <a:rPr sz="1800" b="1" dirty="0">
                <a:latin typeface="Arial"/>
                <a:cs typeface="Arial"/>
              </a:rPr>
              <a:t> a</a:t>
            </a:r>
            <a:r>
              <a:rPr sz="1800" b="1" spc="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combat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or</a:t>
            </a:r>
            <a:r>
              <a:rPr sz="1800" b="1" spc="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noncombat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scenario,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perform</a:t>
            </a:r>
            <a:r>
              <a:rPr sz="1800" b="1" spc="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hemorrhage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control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during </a:t>
            </a:r>
            <a:r>
              <a:rPr sz="1800" b="1" spc="-484" dirty="0">
                <a:latin typeface="Arial"/>
                <a:cs typeface="Arial"/>
              </a:rPr>
              <a:t> </a:t>
            </a:r>
            <a:r>
              <a:rPr sz="1800" b="1" spc="-20" dirty="0">
                <a:latin typeface="Arial"/>
                <a:cs typeface="Arial"/>
              </a:rPr>
              <a:t>Tactical</a:t>
            </a:r>
            <a:r>
              <a:rPr sz="1800" b="1" spc="-5" dirty="0">
                <a:latin typeface="Arial"/>
                <a:cs typeface="Arial"/>
              </a:rPr>
              <a:t> Field </a:t>
            </a:r>
            <a:r>
              <a:rPr sz="1800" b="1" dirty="0">
                <a:latin typeface="Arial"/>
                <a:cs typeface="Arial"/>
              </a:rPr>
              <a:t>Care </a:t>
            </a:r>
            <a:r>
              <a:rPr sz="1800" b="1" spc="-5" dirty="0">
                <a:latin typeface="Arial"/>
                <a:cs typeface="Arial"/>
              </a:rPr>
              <a:t>in accordance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with CoTCCC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Guidelines.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701243" y="2058592"/>
            <a:ext cx="10913110" cy="3662045"/>
            <a:chOff x="701243" y="2058592"/>
            <a:chExt cx="10913110" cy="3662045"/>
          </a:xfrm>
        </p:grpSpPr>
        <p:sp>
          <p:nvSpPr>
            <p:cNvPr id="9" name="object 9"/>
            <p:cNvSpPr/>
            <p:nvPr/>
          </p:nvSpPr>
          <p:spPr>
            <a:xfrm>
              <a:off x="750898" y="2071292"/>
              <a:ext cx="10863580" cy="0"/>
            </a:xfrm>
            <a:custGeom>
              <a:avLst/>
              <a:gdLst/>
              <a:ahLst/>
              <a:cxnLst/>
              <a:rect l="l" t="t" r="r" b="b"/>
              <a:pathLst>
                <a:path w="10863580">
                  <a:moveTo>
                    <a:pt x="0" y="0"/>
                  </a:moveTo>
                  <a:lnTo>
                    <a:pt x="10863277" y="0"/>
                  </a:lnTo>
                </a:path>
              </a:pathLst>
            </a:custGeom>
            <a:ln w="25400">
              <a:solidFill>
                <a:srgbClr val="8A8C8C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01243" y="2233867"/>
              <a:ext cx="183080" cy="18308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01243" y="4126472"/>
              <a:ext cx="183080" cy="18308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01243" y="4408610"/>
              <a:ext cx="183080" cy="18308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07592" y="5543515"/>
              <a:ext cx="170380" cy="17037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01243" y="5537165"/>
              <a:ext cx="183080" cy="18308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07592" y="3040617"/>
              <a:ext cx="170380" cy="170379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01243" y="3034267"/>
              <a:ext cx="183080" cy="18308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01243" y="3597197"/>
              <a:ext cx="183080" cy="183080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01243" y="5255027"/>
              <a:ext cx="183080" cy="18308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01243" y="2483111"/>
              <a:ext cx="183080" cy="18308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07592" y="3322082"/>
              <a:ext cx="170380" cy="17038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01243" y="3315732"/>
              <a:ext cx="183080" cy="18308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07592" y="4697100"/>
              <a:ext cx="170380" cy="170380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01243" y="4690750"/>
              <a:ext cx="183080" cy="183080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07592" y="4979239"/>
              <a:ext cx="170380" cy="170379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01243" y="4972889"/>
              <a:ext cx="183080" cy="183080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901590" y="1405497"/>
            <a:ext cx="3644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921928"/>
                </a:solidFill>
                <a:latin typeface="Arial"/>
                <a:cs typeface="Arial"/>
              </a:rPr>
              <a:t>10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27" name="object 27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3857794" y="6458574"/>
            <a:ext cx="213609" cy="213609"/>
          </a:xfrm>
          <a:prstGeom prst="rect">
            <a:avLst/>
          </a:prstGeom>
        </p:spPr>
      </p:pic>
      <p:grpSp>
        <p:nvGrpSpPr>
          <p:cNvPr id="28" name="object 28"/>
          <p:cNvGrpSpPr/>
          <p:nvPr/>
        </p:nvGrpSpPr>
        <p:grpSpPr>
          <a:xfrm>
            <a:off x="5697515" y="6459346"/>
            <a:ext cx="219075" cy="219075"/>
            <a:chOff x="5697515" y="6459346"/>
            <a:chExt cx="219075" cy="219075"/>
          </a:xfrm>
        </p:grpSpPr>
        <p:pic>
          <p:nvPicPr>
            <p:cNvPr id="29" name="object 29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5703865" y="6465696"/>
              <a:ext cx="205988" cy="205988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5697515" y="6459346"/>
              <a:ext cx="218688" cy="218688"/>
            </a:xfrm>
            <a:prstGeom prst="rect">
              <a:avLst/>
            </a:prstGeom>
          </p:spPr>
        </p:pic>
      </p:grpSp>
      <p:sp>
        <p:nvSpPr>
          <p:cNvPr id="31" name="object 31"/>
          <p:cNvSpPr txBox="1"/>
          <p:nvPr/>
        </p:nvSpPr>
        <p:spPr>
          <a:xfrm>
            <a:off x="991999" y="5718928"/>
            <a:ext cx="8098790" cy="946150"/>
          </a:xfrm>
          <a:prstGeom prst="rect">
            <a:avLst/>
          </a:prstGeom>
        </p:spPr>
        <p:txBody>
          <a:bodyPr vert="horz" wrap="square" lIns="0" tIns="227965" rIns="0" bIns="0" rtlCol="0">
            <a:spAutoFit/>
          </a:bodyPr>
          <a:lstStyle/>
          <a:p>
            <a:pPr marL="2140585">
              <a:lnSpc>
                <a:spcPct val="100000"/>
              </a:lnSpc>
              <a:spcBef>
                <a:spcPts val="1795"/>
              </a:spcBef>
            </a:pPr>
            <a:r>
              <a:rPr sz="2400" b="1" spc="-70" dirty="0">
                <a:latin typeface="Arial"/>
                <a:cs typeface="Arial"/>
              </a:rPr>
              <a:t>11</a:t>
            </a:r>
            <a:r>
              <a:rPr sz="2400" b="1" dirty="0">
                <a:latin typeface="Arial"/>
                <a:cs typeface="Arial"/>
              </a:rPr>
              <a:t> x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ENABLING LEARNING OBJECTIVES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90"/>
              </a:spcBef>
              <a:tabLst>
                <a:tab pos="3139440" algn="l"/>
                <a:tab pos="5020310" algn="l"/>
              </a:tabLst>
            </a:pP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=</a:t>
            </a:r>
            <a:r>
              <a:rPr sz="14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b="1" spc="-15" dirty="0">
                <a:solidFill>
                  <a:srgbClr val="2E3334"/>
                </a:solidFill>
                <a:latin typeface="Arial"/>
                <a:cs typeface="Arial"/>
              </a:rPr>
              <a:t>Terminal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Learning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Objectives	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= Cognitive ELOs	=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Performance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ELOs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236078" y="778201"/>
            <a:ext cx="57950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x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TERMINAL</a:t>
            </a:r>
            <a:r>
              <a:rPr sz="2400" b="1" spc="-4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LEARNING OBJECTIVES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17814" y="6407165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#</a:t>
            </a:r>
            <a:endParaRPr sz="200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949739" y="2127408"/>
            <a:ext cx="10254615" cy="341630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644525" lvl="1" indent="-632460">
              <a:lnSpc>
                <a:spcPct val="100000"/>
              </a:lnSpc>
              <a:spcBef>
                <a:spcPts val="280"/>
              </a:spcBef>
              <a:buFont typeface="Arial"/>
              <a:buAutoNum type="arabicPeriod"/>
              <a:tabLst>
                <a:tab pos="644525" algn="l"/>
                <a:tab pos="645160" algn="l"/>
              </a:tabLst>
            </a:pPr>
            <a:r>
              <a:rPr sz="1600" spc="-5" dirty="0">
                <a:latin typeface="Arial MT"/>
                <a:cs typeface="Arial MT"/>
              </a:rPr>
              <a:t>Identify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signs,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symptoms,</a:t>
            </a:r>
            <a:r>
              <a:rPr sz="1600" dirty="0">
                <a:latin typeface="Arial MT"/>
                <a:cs typeface="Arial MT"/>
              </a:rPr>
              <a:t> and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considerations</a:t>
            </a:r>
            <a:r>
              <a:rPr sz="1600" dirty="0">
                <a:latin typeface="Arial MT"/>
                <a:cs typeface="Arial MT"/>
              </a:rPr>
              <a:t> of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pelvic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fracture.</a:t>
            </a:r>
            <a:endParaRPr sz="1600">
              <a:latin typeface="Arial MT"/>
              <a:cs typeface="Arial MT"/>
            </a:endParaRPr>
          </a:p>
          <a:p>
            <a:pPr marL="644525" marR="666115" lvl="1" indent="-632460">
              <a:lnSpc>
                <a:spcPts val="1800"/>
              </a:lnSpc>
              <a:spcBef>
                <a:spcPts val="340"/>
              </a:spcBef>
              <a:buFont typeface="Arial"/>
              <a:buAutoNum type="arabicPeriod"/>
              <a:tabLst>
                <a:tab pos="644525" algn="l"/>
                <a:tab pos="645160" algn="l"/>
              </a:tabLst>
            </a:pPr>
            <a:r>
              <a:rPr sz="1600" spc="-5" dirty="0">
                <a:latin typeface="Arial MT"/>
                <a:cs typeface="Arial MT"/>
              </a:rPr>
              <a:t>Identify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indications,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contraindications,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and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application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methods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of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pelvic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compression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devices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25" dirty="0">
                <a:latin typeface="Arial MT"/>
                <a:cs typeface="Arial MT"/>
              </a:rPr>
              <a:t>Tactical</a:t>
            </a:r>
            <a:r>
              <a:rPr sz="1600" spc="-5" dirty="0">
                <a:latin typeface="Arial MT"/>
                <a:cs typeface="Arial MT"/>
              </a:rPr>
              <a:t> Field</a:t>
            </a:r>
            <a:r>
              <a:rPr sz="1600" dirty="0">
                <a:latin typeface="Arial MT"/>
                <a:cs typeface="Arial MT"/>
              </a:rPr>
              <a:t> Care.</a:t>
            </a:r>
            <a:endParaRPr sz="1600">
              <a:latin typeface="Arial MT"/>
              <a:cs typeface="Arial MT"/>
            </a:endParaRPr>
          </a:p>
          <a:p>
            <a:pPr marL="644525" lvl="1" indent="-632460">
              <a:lnSpc>
                <a:spcPct val="100000"/>
              </a:lnSpc>
              <a:spcBef>
                <a:spcPts val="140"/>
              </a:spcBef>
              <a:buFont typeface="Arial"/>
              <a:buAutoNum type="arabicPeriod"/>
              <a:tabLst>
                <a:tab pos="644525" algn="l"/>
                <a:tab pos="645160" algn="l"/>
              </a:tabLst>
            </a:pPr>
            <a:r>
              <a:rPr sz="1600" spc="-5" dirty="0">
                <a:latin typeface="Arial MT"/>
                <a:cs typeface="Arial MT"/>
              </a:rPr>
              <a:t>Demonstrate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application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of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CoTCCC-recommended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pelvic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compression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device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in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25" dirty="0">
                <a:latin typeface="Arial MT"/>
                <a:cs typeface="Arial MT"/>
              </a:rPr>
              <a:t>Tactical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  <a:p>
            <a:pPr marL="644525" lvl="1" indent="-632460">
              <a:lnSpc>
                <a:spcPct val="100000"/>
              </a:lnSpc>
              <a:spcBef>
                <a:spcPts val="180"/>
              </a:spcBef>
              <a:buFont typeface="Arial"/>
              <a:buAutoNum type="arabicPeriod"/>
              <a:tabLst>
                <a:tab pos="644525" algn="l"/>
                <a:tab pos="645160" algn="l"/>
              </a:tabLst>
            </a:pPr>
            <a:r>
              <a:rPr sz="1600" spc="-5" dirty="0">
                <a:latin typeface="Arial MT"/>
                <a:cs typeface="Arial MT"/>
              </a:rPr>
              <a:t>Demonstrate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application</a:t>
            </a:r>
            <a:r>
              <a:rPr sz="1600" dirty="0">
                <a:latin typeface="Arial MT"/>
                <a:cs typeface="Arial MT"/>
              </a:rPr>
              <a:t> of an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improvised pelvic compression device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in</a:t>
            </a:r>
            <a:r>
              <a:rPr sz="1600" spc="-25" dirty="0">
                <a:latin typeface="Arial MT"/>
                <a:cs typeface="Arial MT"/>
              </a:rPr>
              <a:t> Tactical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  <a:p>
            <a:pPr marL="644525" marR="1062355" lvl="1" indent="-632460">
              <a:lnSpc>
                <a:spcPts val="1800"/>
              </a:lnSpc>
              <a:spcBef>
                <a:spcPts val="340"/>
              </a:spcBef>
              <a:buFont typeface="Arial"/>
              <a:buAutoNum type="arabicPeriod"/>
              <a:tabLst>
                <a:tab pos="644525" algn="l"/>
                <a:tab pos="645160" algn="l"/>
              </a:tabLst>
            </a:pPr>
            <a:r>
              <a:rPr sz="1600" spc="-5" dirty="0">
                <a:latin typeface="Arial MT"/>
                <a:cs typeface="Arial MT"/>
              </a:rPr>
              <a:t>Identify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progressive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strategies,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indications,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and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limitations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of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controlling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external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hemorrhage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25" dirty="0">
                <a:latin typeface="Arial MT"/>
                <a:cs typeface="Arial MT"/>
              </a:rPr>
              <a:t>Tactical</a:t>
            </a:r>
            <a:r>
              <a:rPr sz="1600" spc="-5" dirty="0">
                <a:latin typeface="Arial MT"/>
                <a:cs typeface="Arial MT"/>
              </a:rPr>
              <a:t> Field</a:t>
            </a:r>
            <a:r>
              <a:rPr sz="1600" dirty="0">
                <a:latin typeface="Arial MT"/>
                <a:cs typeface="Arial MT"/>
              </a:rPr>
              <a:t> Care.</a:t>
            </a:r>
            <a:endParaRPr sz="1600">
              <a:latin typeface="Arial MT"/>
              <a:cs typeface="Arial MT"/>
            </a:endParaRPr>
          </a:p>
          <a:p>
            <a:pPr marL="644525" lvl="1" indent="-632460">
              <a:lnSpc>
                <a:spcPct val="100000"/>
              </a:lnSpc>
              <a:spcBef>
                <a:spcPts val="140"/>
              </a:spcBef>
              <a:buFont typeface="Arial"/>
              <a:buAutoNum type="arabicPeriod"/>
              <a:tabLst>
                <a:tab pos="644525" algn="l"/>
                <a:tab pos="645160" algn="l"/>
              </a:tabLst>
            </a:pPr>
            <a:r>
              <a:rPr sz="1600" spc="-5" dirty="0">
                <a:latin typeface="Arial MT"/>
                <a:cs typeface="Arial MT"/>
              </a:rPr>
              <a:t>Identify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indications</a:t>
            </a:r>
            <a:r>
              <a:rPr sz="1600" dirty="0">
                <a:latin typeface="Arial MT"/>
                <a:cs typeface="Arial MT"/>
              </a:rPr>
              <a:t> and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methods</a:t>
            </a:r>
            <a:r>
              <a:rPr sz="1600" dirty="0">
                <a:latin typeface="Arial MT"/>
                <a:cs typeface="Arial MT"/>
              </a:rPr>
              <a:t> of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tourniquet</a:t>
            </a:r>
            <a:r>
              <a:rPr sz="1600" dirty="0">
                <a:latin typeface="Arial MT"/>
                <a:cs typeface="Arial MT"/>
              </a:rPr>
              <a:t> replacement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in</a:t>
            </a:r>
            <a:r>
              <a:rPr sz="1600" spc="-25" dirty="0">
                <a:latin typeface="Arial MT"/>
                <a:cs typeface="Arial MT"/>
              </a:rPr>
              <a:t> Tactical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  <a:p>
            <a:pPr marL="644525" lvl="1" indent="-632460">
              <a:lnSpc>
                <a:spcPct val="100000"/>
              </a:lnSpc>
              <a:spcBef>
                <a:spcPts val="180"/>
              </a:spcBef>
              <a:buFont typeface="Arial"/>
              <a:buAutoNum type="arabicPeriod"/>
              <a:tabLst>
                <a:tab pos="644525" algn="l"/>
                <a:tab pos="645160" algn="l"/>
              </a:tabLst>
            </a:pPr>
            <a:r>
              <a:rPr sz="1600" spc="-5" dirty="0">
                <a:latin typeface="Arial MT"/>
                <a:cs typeface="Arial MT"/>
              </a:rPr>
              <a:t>Identify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indications</a:t>
            </a:r>
            <a:r>
              <a:rPr sz="1600" dirty="0">
                <a:latin typeface="Arial MT"/>
                <a:cs typeface="Arial MT"/>
              </a:rPr>
              <a:t> and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methods</a:t>
            </a:r>
            <a:r>
              <a:rPr sz="1600" dirty="0">
                <a:latin typeface="Arial MT"/>
                <a:cs typeface="Arial MT"/>
              </a:rPr>
              <a:t> of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tourniquet</a:t>
            </a:r>
            <a:r>
              <a:rPr sz="1600" dirty="0">
                <a:latin typeface="Arial MT"/>
                <a:cs typeface="Arial MT"/>
              </a:rPr>
              <a:t> conversion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in</a:t>
            </a:r>
            <a:r>
              <a:rPr sz="1600" spc="-25" dirty="0">
                <a:latin typeface="Arial MT"/>
                <a:cs typeface="Arial MT"/>
              </a:rPr>
              <a:t> Tactical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  <a:p>
            <a:pPr marL="644525" lvl="1" indent="-632460">
              <a:lnSpc>
                <a:spcPct val="100000"/>
              </a:lnSpc>
              <a:spcBef>
                <a:spcPts val="180"/>
              </a:spcBef>
              <a:buFont typeface="Arial"/>
              <a:buAutoNum type="arabicPeriod"/>
              <a:tabLst>
                <a:tab pos="644525" algn="l"/>
                <a:tab pos="645160" algn="l"/>
              </a:tabLst>
            </a:pPr>
            <a:r>
              <a:rPr sz="1600" spc="-5" dirty="0">
                <a:latin typeface="Arial MT"/>
                <a:cs typeface="Arial MT"/>
              </a:rPr>
              <a:t>Demonstrate</a:t>
            </a:r>
            <a:r>
              <a:rPr sz="1600" dirty="0">
                <a:latin typeface="Arial MT"/>
                <a:cs typeface="Arial MT"/>
              </a:rPr>
              <a:t> limb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tourniquet </a:t>
            </a:r>
            <a:r>
              <a:rPr sz="1600" dirty="0">
                <a:latin typeface="Arial MT"/>
                <a:cs typeface="Arial MT"/>
              </a:rPr>
              <a:t>replacement in</a:t>
            </a:r>
            <a:r>
              <a:rPr sz="1600" spc="-25" dirty="0">
                <a:latin typeface="Arial MT"/>
                <a:cs typeface="Arial MT"/>
              </a:rPr>
              <a:t> Tactical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  <a:p>
            <a:pPr marL="644525" lvl="1" indent="-632460">
              <a:lnSpc>
                <a:spcPct val="100000"/>
              </a:lnSpc>
              <a:spcBef>
                <a:spcPts val="180"/>
              </a:spcBef>
              <a:buFont typeface="Arial"/>
              <a:buAutoNum type="arabicPeriod"/>
              <a:tabLst>
                <a:tab pos="644525" algn="l"/>
                <a:tab pos="645160" algn="l"/>
              </a:tabLst>
            </a:pPr>
            <a:r>
              <a:rPr sz="1600" spc="-5" dirty="0">
                <a:latin typeface="Arial MT"/>
                <a:cs typeface="Arial MT"/>
              </a:rPr>
              <a:t>Demonstrate</a:t>
            </a:r>
            <a:r>
              <a:rPr sz="1600" dirty="0">
                <a:latin typeface="Arial MT"/>
                <a:cs typeface="Arial MT"/>
              </a:rPr>
              <a:t> limb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tourniquet </a:t>
            </a:r>
            <a:r>
              <a:rPr sz="1600" dirty="0">
                <a:latin typeface="Arial MT"/>
                <a:cs typeface="Arial MT"/>
              </a:rPr>
              <a:t>conversion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in</a:t>
            </a:r>
            <a:r>
              <a:rPr sz="1600" spc="-25" dirty="0">
                <a:latin typeface="Arial MT"/>
                <a:cs typeface="Arial MT"/>
              </a:rPr>
              <a:t> Tactical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  <a:p>
            <a:pPr marL="644525" lvl="1" indent="-632460">
              <a:lnSpc>
                <a:spcPct val="100000"/>
              </a:lnSpc>
              <a:spcBef>
                <a:spcPts val="180"/>
              </a:spcBef>
              <a:buFont typeface="Arial"/>
              <a:buAutoNum type="arabicPeriod"/>
              <a:tabLst>
                <a:tab pos="645160" algn="l"/>
              </a:tabLst>
            </a:pPr>
            <a:r>
              <a:rPr sz="1600" spc="-5" dirty="0">
                <a:latin typeface="Arial MT"/>
                <a:cs typeface="Arial MT"/>
              </a:rPr>
              <a:t>Identify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 </a:t>
            </a:r>
            <a:r>
              <a:rPr sz="1600" dirty="0">
                <a:latin typeface="Arial MT"/>
                <a:cs typeface="Arial MT"/>
              </a:rPr>
              <a:t>principles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of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wound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packing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and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applying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pressure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bandage.</a:t>
            </a:r>
            <a:endParaRPr sz="1600">
              <a:latin typeface="Arial MT"/>
              <a:cs typeface="Arial MT"/>
            </a:endParaRPr>
          </a:p>
          <a:p>
            <a:pPr marL="644525" lvl="1" indent="-632460">
              <a:lnSpc>
                <a:spcPct val="100000"/>
              </a:lnSpc>
              <a:spcBef>
                <a:spcPts val="180"/>
              </a:spcBef>
              <a:buFont typeface="Arial"/>
              <a:buAutoNum type="arabicPeriod"/>
              <a:tabLst>
                <a:tab pos="644525" algn="l"/>
                <a:tab pos="645160" algn="l"/>
              </a:tabLst>
            </a:pPr>
            <a:r>
              <a:rPr sz="1600" spc="-5" dirty="0">
                <a:latin typeface="Arial MT"/>
                <a:cs typeface="Arial MT"/>
              </a:rPr>
              <a:t>Demonstrate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wound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packing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and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applying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pressure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bandage.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084475" y="284892"/>
            <a:ext cx="6022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9: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Circulatory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Hemorrhage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Control 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503611" y="843071"/>
            <a:ext cx="31667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FFFF"/>
                </a:solidFill>
              </a:rPr>
              <a:t>MARCH</a:t>
            </a:r>
            <a:r>
              <a:rPr sz="3600" spc="-90" dirty="0">
                <a:solidFill>
                  <a:srgbClr val="FFFFFF"/>
                </a:solidFill>
              </a:rPr>
              <a:t> </a:t>
            </a:r>
            <a:r>
              <a:rPr sz="3600" spc="-120" dirty="0">
                <a:solidFill>
                  <a:srgbClr val="FFFFFF"/>
                </a:solidFill>
              </a:rPr>
              <a:t>PAWS</a:t>
            </a:r>
            <a:endParaRPr sz="3600"/>
          </a:p>
        </p:txBody>
      </p:sp>
      <p:sp>
        <p:nvSpPr>
          <p:cNvPr id="7" name="object 7"/>
          <p:cNvSpPr/>
          <p:nvPr/>
        </p:nvSpPr>
        <p:spPr>
          <a:xfrm>
            <a:off x="282931" y="4803500"/>
            <a:ext cx="389890" cy="452120"/>
          </a:xfrm>
          <a:custGeom>
            <a:avLst/>
            <a:gdLst/>
            <a:ahLst/>
            <a:cxnLst/>
            <a:rect l="l" t="t" r="r" b="b"/>
            <a:pathLst>
              <a:path w="389890" h="452120">
                <a:moveTo>
                  <a:pt x="0" y="0"/>
                </a:moveTo>
                <a:lnTo>
                  <a:pt x="0" y="451614"/>
                </a:lnTo>
                <a:lnTo>
                  <a:pt x="389321" y="22580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96516" y="4654210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1" y="0"/>
                </a:lnTo>
                <a:lnTo>
                  <a:pt x="310653" y="5240"/>
                </a:lnTo>
                <a:lnTo>
                  <a:pt x="267028" y="15722"/>
                </a:lnTo>
                <a:lnTo>
                  <a:pt x="224654" y="31445"/>
                </a:lnTo>
                <a:lnTo>
                  <a:pt x="184034" y="52408"/>
                </a:lnTo>
                <a:lnTo>
                  <a:pt x="145668" y="78613"/>
                </a:lnTo>
                <a:lnTo>
                  <a:pt x="110058" y="110058"/>
                </a:lnTo>
                <a:lnTo>
                  <a:pt x="78613" y="145668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7"/>
                </a:lnTo>
                <a:lnTo>
                  <a:pt x="5240" y="310653"/>
                </a:lnTo>
                <a:lnTo>
                  <a:pt x="0" y="355030"/>
                </a:lnTo>
                <a:lnTo>
                  <a:pt x="0" y="399658"/>
                </a:lnTo>
                <a:lnTo>
                  <a:pt x="5240" y="444035"/>
                </a:lnTo>
                <a:lnTo>
                  <a:pt x="15722" y="487661"/>
                </a:lnTo>
                <a:lnTo>
                  <a:pt x="31445" y="530034"/>
                </a:lnTo>
                <a:lnTo>
                  <a:pt x="52408" y="570654"/>
                </a:lnTo>
                <a:lnTo>
                  <a:pt x="78613" y="609020"/>
                </a:lnTo>
                <a:lnTo>
                  <a:pt x="110058" y="644630"/>
                </a:lnTo>
                <a:lnTo>
                  <a:pt x="145668" y="676076"/>
                </a:lnTo>
                <a:lnTo>
                  <a:pt x="184034" y="702280"/>
                </a:lnTo>
                <a:lnTo>
                  <a:pt x="224654" y="723244"/>
                </a:lnTo>
                <a:lnTo>
                  <a:pt x="267028" y="738966"/>
                </a:lnTo>
                <a:lnTo>
                  <a:pt x="310653" y="749448"/>
                </a:lnTo>
                <a:lnTo>
                  <a:pt x="355031" y="754689"/>
                </a:lnTo>
                <a:lnTo>
                  <a:pt x="399658" y="754689"/>
                </a:lnTo>
                <a:lnTo>
                  <a:pt x="444036" y="749448"/>
                </a:lnTo>
                <a:lnTo>
                  <a:pt x="487661" y="738966"/>
                </a:lnTo>
                <a:lnTo>
                  <a:pt x="530035" y="723244"/>
                </a:lnTo>
                <a:lnTo>
                  <a:pt x="570655" y="702280"/>
                </a:lnTo>
                <a:lnTo>
                  <a:pt x="609021" y="676076"/>
                </a:lnTo>
                <a:lnTo>
                  <a:pt x="644631" y="644630"/>
                </a:lnTo>
                <a:lnTo>
                  <a:pt x="676076" y="609020"/>
                </a:lnTo>
                <a:lnTo>
                  <a:pt x="702281" y="570654"/>
                </a:lnTo>
                <a:lnTo>
                  <a:pt x="723245" y="530034"/>
                </a:lnTo>
                <a:lnTo>
                  <a:pt x="738967" y="487661"/>
                </a:lnTo>
                <a:lnTo>
                  <a:pt x="749449" y="444035"/>
                </a:lnTo>
                <a:lnTo>
                  <a:pt x="754690" y="399658"/>
                </a:lnTo>
                <a:lnTo>
                  <a:pt x="754690" y="355030"/>
                </a:lnTo>
                <a:lnTo>
                  <a:pt x="749449" y="310653"/>
                </a:lnTo>
                <a:lnTo>
                  <a:pt x="738967" y="267027"/>
                </a:lnTo>
                <a:lnTo>
                  <a:pt x="723245" y="224654"/>
                </a:lnTo>
                <a:lnTo>
                  <a:pt x="702281" y="184034"/>
                </a:lnTo>
                <a:lnTo>
                  <a:pt x="676076" y="145668"/>
                </a:lnTo>
                <a:lnTo>
                  <a:pt x="644631" y="110058"/>
                </a:lnTo>
                <a:lnTo>
                  <a:pt x="609021" y="78613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6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796516" y="2077344"/>
            <a:ext cx="3931285" cy="2472690"/>
            <a:chOff x="796516" y="2077344"/>
            <a:chExt cx="3931285" cy="2472690"/>
          </a:xfrm>
        </p:grpSpPr>
        <p:sp>
          <p:nvSpPr>
            <p:cNvPr id="10" name="object 10"/>
            <p:cNvSpPr/>
            <p:nvPr/>
          </p:nvSpPr>
          <p:spPr>
            <a:xfrm>
              <a:off x="796516" y="2936300"/>
              <a:ext cx="755015" cy="755015"/>
            </a:xfrm>
            <a:custGeom>
              <a:avLst/>
              <a:gdLst/>
              <a:ahLst/>
              <a:cxnLst/>
              <a:rect l="l" t="t" r="r" b="b"/>
              <a:pathLst>
                <a:path w="755015" h="755014">
                  <a:moveTo>
                    <a:pt x="399658" y="0"/>
                  </a:moveTo>
                  <a:lnTo>
                    <a:pt x="355031" y="0"/>
                  </a:lnTo>
                  <a:lnTo>
                    <a:pt x="310653" y="5240"/>
                  </a:lnTo>
                  <a:lnTo>
                    <a:pt x="267028" y="15722"/>
                  </a:lnTo>
                  <a:lnTo>
                    <a:pt x="224654" y="31445"/>
                  </a:lnTo>
                  <a:lnTo>
                    <a:pt x="184034" y="52408"/>
                  </a:lnTo>
                  <a:lnTo>
                    <a:pt x="145668" y="78613"/>
                  </a:lnTo>
                  <a:lnTo>
                    <a:pt x="110058" y="110058"/>
                  </a:lnTo>
                  <a:lnTo>
                    <a:pt x="78613" y="145668"/>
                  </a:lnTo>
                  <a:lnTo>
                    <a:pt x="52408" y="184034"/>
                  </a:lnTo>
                  <a:lnTo>
                    <a:pt x="31445" y="224654"/>
                  </a:lnTo>
                  <a:lnTo>
                    <a:pt x="15722" y="267027"/>
                  </a:lnTo>
                  <a:lnTo>
                    <a:pt x="5240" y="310653"/>
                  </a:lnTo>
                  <a:lnTo>
                    <a:pt x="0" y="355030"/>
                  </a:lnTo>
                  <a:lnTo>
                    <a:pt x="0" y="399658"/>
                  </a:lnTo>
                  <a:lnTo>
                    <a:pt x="5240" y="444035"/>
                  </a:lnTo>
                  <a:lnTo>
                    <a:pt x="15722" y="487661"/>
                  </a:lnTo>
                  <a:lnTo>
                    <a:pt x="31445" y="530034"/>
                  </a:lnTo>
                  <a:lnTo>
                    <a:pt x="52408" y="570654"/>
                  </a:lnTo>
                  <a:lnTo>
                    <a:pt x="78613" y="609020"/>
                  </a:lnTo>
                  <a:lnTo>
                    <a:pt x="110058" y="644630"/>
                  </a:lnTo>
                  <a:lnTo>
                    <a:pt x="145668" y="676076"/>
                  </a:lnTo>
                  <a:lnTo>
                    <a:pt x="184034" y="702280"/>
                  </a:lnTo>
                  <a:lnTo>
                    <a:pt x="224654" y="723244"/>
                  </a:lnTo>
                  <a:lnTo>
                    <a:pt x="267028" y="738966"/>
                  </a:lnTo>
                  <a:lnTo>
                    <a:pt x="310653" y="749448"/>
                  </a:lnTo>
                  <a:lnTo>
                    <a:pt x="355031" y="754689"/>
                  </a:lnTo>
                  <a:lnTo>
                    <a:pt x="399658" y="754689"/>
                  </a:lnTo>
                  <a:lnTo>
                    <a:pt x="444036" y="749448"/>
                  </a:lnTo>
                  <a:lnTo>
                    <a:pt x="487661" y="738966"/>
                  </a:lnTo>
                  <a:lnTo>
                    <a:pt x="530035" y="723244"/>
                  </a:lnTo>
                  <a:lnTo>
                    <a:pt x="570655" y="702280"/>
                  </a:lnTo>
                  <a:lnTo>
                    <a:pt x="609021" y="676076"/>
                  </a:lnTo>
                  <a:lnTo>
                    <a:pt x="644631" y="644630"/>
                  </a:lnTo>
                  <a:lnTo>
                    <a:pt x="676076" y="609020"/>
                  </a:lnTo>
                  <a:lnTo>
                    <a:pt x="702281" y="570654"/>
                  </a:lnTo>
                  <a:lnTo>
                    <a:pt x="723245" y="530034"/>
                  </a:lnTo>
                  <a:lnTo>
                    <a:pt x="738967" y="487661"/>
                  </a:lnTo>
                  <a:lnTo>
                    <a:pt x="749449" y="444035"/>
                  </a:lnTo>
                  <a:lnTo>
                    <a:pt x="754690" y="399658"/>
                  </a:lnTo>
                  <a:lnTo>
                    <a:pt x="754690" y="355030"/>
                  </a:lnTo>
                  <a:lnTo>
                    <a:pt x="749449" y="310653"/>
                  </a:lnTo>
                  <a:lnTo>
                    <a:pt x="738967" y="267027"/>
                  </a:lnTo>
                  <a:lnTo>
                    <a:pt x="723245" y="224654"/>
                  </a:lnTo>
                  <a:lnTo>
                    <a:pt x="702281" y="184034"/>
                  </a:lnTo>
                  <a:lnTo>
                    <a:pt x="676076" y="145668"/>
                  </a:lnTo>
                  <a:lnTo>
                    <a:pt x="644631" y="110058"/>
                  </a:lnTo>
                  <a:lnTo>
                    <a:pt x="609021" y="78613"/>
                  </a:lnTo>
                  <a:lnTo>
                    <a:pt x="570655" y="52408"/>
                  </a:lnTo>
                  <a:lnTo>
                    <a:pt x="530035" y="31445"/>
                  </a:lnTo>
                  <a:lnTo>
                    <a:pt x="487661" y="15722"/>
                  </a:lnTo>
                  <a:lnTo>
                    <a:pt x="444036" y="5240"/>
                  </a:lnTo>
                  <a:lnTo>
                    <a:pt x="399658" y="0"/>
                  </a:lnTo>
                  <a:close/>
                </a:path>
              </a:pathLst>
            </a:custGeom>
            <a:solidFill>
              <a:srgbClr val="8BB7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796516" y="3795254"/>
              <a:ext cx="755015" cy="755015"/>
            </a:xfrm>
            <a:custGeom>
              <a:avLst/>
              <a:gdLst/>
              <a:ahLst/>
              <a:cxnLst/>
              <a:rect l="l" t="t" r="r" b="b"/>
              <a:pathLst>
                <a:path w="755015" h="755014">
                  <a:moveTo>
                    <a:pt x="399658" y="0"/>
                  </a:moveTo>
                  <a:lnTo>
                    <a:pt x="355031" y="0"/>
                  </a:lnTo>
                  <a:lnTo>
                    <a:pt x="310653" y="5240"/>
                  </a:lnTo>
                  <a:lnTo>
                    <a:pt x="267028" y="15722"/>
                  </a:lnTo>
                  <a:lnTo>
                    <a:pt x="224654" y="31445"/>
                  </a:lnTo>
                  <a:lnTo>
                    <a:pt x="184034" y="52408"/>
                  </a:lnTo>
                  <a:lnTo>
                    <a:pt x="145668" y="78613"/>
                  </a:lnTo>
                  <a:lnTo>
                    <a:pt x="110058" y="110058"/>
                  </a:lnTo>
                  <a:lnTo>
                    <a:pt x="78613" y="145669"/>
                  </a:lnTo>
                  <a:lnTo>
                    <a:pt x="52408" y="184034"/>
                  </a:lnTo>
                  <a:lnTo>
                    <a:pt x="31445" y="224654"/>
                  </a:lnTo>
                  <a:lnTo>
                    <a:pt x="15722" y="267028"/>
                  </a:lnTo>
                  <a:lnTo>
                    <a:pt x="5240" y="310654"/>
                  </a:lnTo>
                  <a:lnTo>
                    <a:pt x="0" y="355031"/>
                  </a:lnTo>
                  <a:lnTo>
                    <a:pt x="0" y="399659"/>
                  </a:lnTo>
                  <a:lnTo>
                    <a:pt x="5240" y="444036"/>
                  </a:lnTo>
                  <a:lnTo>
                    <a:pt x="15722" y="487662"/>
                  </a:lnTo>
                  <a:lnTo>
                    <a:pt x="31445" y="530035"/>
                  </a:lnTo>
                  <a:lnTo>
                    <a:pt x="52408" y="570656"/>
                  </a:lnTo>
                  <a:lnTo>
                    <a:pt x="78613" y="609021"/>
                  </a:lnTo>
                  <a:lnTo>
                    <a:pt x="110058" y="644632"/>
                  </a:lnTo>
                  <a:lnTo>
                    <a:pt x="145668" y="676077"/>
                  </a:lnTo>
                  <a:lnTo>
                    <a:pt x="184034" y="702281"/>
                  </a:lnTo>
                  <a:lnTo>
                    <a:pt x="224654" y="723244"/>
                  </a:lnTo>
                  <a:lnTo>
                    <a:pt x="267028" y="738967"/>
                  </a:lnTo>
                  <a:lnTo>
                    <a:pt x="310653" y="749449"/>
                  </a:lnTo>
                  <a:lnTo>
                    <a:pt x="355031" y="754689"/>
                  </a:lnTo>
                  <a:lnTo>
                    <a:pt x="399658" y="754689"/>
                  </a:lnTo>
                  <a:lnTo>
                    <a:pt x="444036" y="749449"/>
                  </a:lnTo>
                  <a:lnTo>
                    <a:pt x="487661" y="738967"/>
                  </a:lnTo>
                  <a:lnTo>
                    <a:pt x="530035" y="723244"/>
                  </a:lnTo>
                  <a:lnTo>
                    <a:pt x="570655" y="702281"/>
                  </a:lnTo>
                  <a:lnTo>
                    <a:pt x="609021" y="676077"/>
                  </a:lnTo>
                  <a:lnTo>
                    <a:pt x="644631" y="644632"/>
                  </a:lnTo>
                  <a:lnTo>
                    <a:pt x="676076" y="609021"/>
                  </a:lnTo>
                  <a:lnTo>
                    <a:pt x="702281" y="570656"/>
                  </a:lnTo>
                  <a:lnTo>
                    <a:pt x="723245" y="530035"/>
                  </a:lnTo>
                  <a:lnTo>
                    <a:pt x="738967" y="487662"/>
                  </a:lnTo>
                  <a:lnTo>
                    <a:pt x="749449" y="444036"/>
                  </a:lnTo>
                  <a:lnTo>
                    <a:pt x="754690" y="399659"/>
                  </a:lnTo>
                  <a:lnTo>
                    <a:pt x="754690" y="355031"/>
                  </a:lnTo>
                  <a:lnTo>
                    <a:pt x="749449" y="310654"/>
                  </a:lnTo>
                  <a:lnTo>
                    <a:pt x="738967" y="267028"/>
                  </a:lnTo>
                  <a:lnTo>
                    <a:pt x="723245" y="224654"/>
                  </a:lnTo>
                  <a:lnTo>
                    <a:pt x="702281" y="184034"/>
                  </a:lnTo>
                  <a:lnTo>
                    <a:pt x="676076" y="145669"/>
                  </a:lnTo>
                  <a:lnTo>
                    <a:pt x="644631" y="110058"/>
                  </a:lnTo>
                  <a:lnTo>
                    <a:pt x="609021" y="78613"/>
                  </a:lnTo>
                  <a:lnTo>
                    <a:pt x="570655" y="52408"/>
                  </a:lnTo>
                  <a:lnTo>
                    <a:pt x="530035" y="31445"/>
                  </a:lnTo>
                  <a:lnTo>
                    <a:pt x="487661" y="15722"/>
                  </a:lnTo>
                  <a:lnTo>
                    <a:pt x="444036" y="5240"/>
                  </a:lnTo>
                  <a:lnTo>
                    <a:pt x="399658" y="0"/>
                  </a:lnTo>
                  <a:close/>
                </a:path>
              </a:pathLst>
            </a:custGeom>
            <a:solidFill>
              <a:srgbClr val="7987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796505" y="2077351"/>
              <a:ext cx="3931285" cy="937894"/>
            </a:xfrm>
            <a:custGeom>
              <a:avLst/>
              <a:gdLst/>
              <a:ahLst/>
              <a:cxnLst/>
              <a:rect l="l" t="t" r="r" b="b"/>
              <a:pathLst>
                <a:path w="3931285" h="937894">
                  <a:moveTo>
                    <a:pt x="754697" y="355028"/>
                  </a:moveTo>
                  <a:lnTo>
                    <a:pt x="749452" y="310654"/>
                  </a:lnTo>
                  <a:lnTo>
                    <a:pt x="738974" y="267030"/>
                  </a:lnTo>
                  <a:lnTo>
                    <a:pt x="723252" y="224650"/>
                  </a:lnTo>
                  <a:lnTo>
                    <a:pt x="702284" y="184035"/>
                  </a:lnTo>
                  <a:lnTo>
                    <a:pt x="676084" y="145669"/>
                  </a:lnTo>
                  <a:lnTo>
                    <a:pt x="644639" y="110058"/>
                  </a:lnTo>
                  <a:lnTo>
                    <a:pt x="609028" y="78613"/>
                  </a:lnTo>
                  <a:lnTo>
                    <a:pt x="570661" y="52412"/>
                  </a:lnTo>
                  <a:lnTo>
                    <a:pt x="530034" y="31445"/>
                  </a:lnTo>
                  <a:lnTo>
                    <a:pt x="487667" y="15722"/>
                  </a:lnTo>
                  <a:lnTo>
                    <a:pt x="444042" y="5245"/>
                  </a:lnTo>
                  <a:lnTo>
                    <a:pt x="399669" y="0"/>
                  </a:lnTo>
                  <a:lnTo>
                    <a:pt x="355041" y="0"/>
                  </a:lnTo>
                  <a:lnTo>
                    <a:pt x="310654" y="5245"/>
                  </a:lnTo>
                  <a:lnTo>
                    <a:pt x="267030" y="15722"/>
                  </a:lnTo>
                  <a:lnTo>
                    <a:pt x="224663" y="31445"/>
                  </a:lnTo>
                  <a:lnTo>
                    <a:pt x="184035" y="52412"/>
                  </a:lnTo>
                  <a:lnTo>
                    <a:pt x="145669" y="78613"/>
                  </a:lnTo>
                  <a:lnTo>
                    <a:pt x="110058" y="110058"/>
                  </a:lnTo>
                  <a:lnTo>
                    <a:pt x="78613" y="145669"/>
                  </a:lnTo>
                  <a:lnTo>
                    <a:pt x="52412" y="184035"/>
                  </a:lnTo>
                  <a:lnTo>
                    <a:pt x="31445" y="224650"/>
                  </a:lnTo>
                  <a:lnTo>
                    <a:pt x="15722" y="267030"/>
                  </a:lnTo>
                  <a:lnTo>
                    <a:pt x="5245" y="310654"/>
                  </a:lnTo>
                  <a:lnTo>
                    <a:pt x="0" y="355028"/>
                  </a:lnTo>
                  <a:lnTo>
                    <a:pt x="0" y="399656"/>
                  </a:lnTo>
                  <a:lnTo>
                    <a:pt x="5245" y="444030"/>
                  </a:lnTo>
                  <a:lnTo>
                    <a:pt x="15722" y="487667"/>
                  </a:lnTo>
                  <a:lnTo>
                    <a:pt x="31445" y="530034"/>
                  </a:lnTo>
                  <a:lnTo>
                    <a:pt x="52412" y="570649"/>
                  </a:lnTo>
                  <a:lnTo>
                    <a:pt x="78613" y="609015"/>
                  </a:lnTo>
                  <a:lnTo>
                    <a:pt x="110058" y="644626"/>
                  </a:lnTo>
                  <a:lnTo>
                    <a:pt x="145669" y="676071"/>
                  </a:lnTo>
                  <a:lnTo>
                    <a:pt x="184035" y="702284"/>
                  </a:lnTo>
                  <a:lnTo>
                    <a:pt x="224663" y="723239"/>
                  </a:lnTo>
                  <a:lnTo>
                    <a:pt x="267030" y="738962"/>
                  </a:lnTo>
                  <a:lnTo>
                    <a:pt x="310654" y="749452"/>
                  </a:lnTo>
                  <a:lnTo>
                    <a:pt x="355041" y="754684"/>
                  </a:lnTo>
                  <a:lnTo>
                    <a:pt x="399669" y="754684"/>
                  </a:lnTo>
                  <a:lnTo>
                    <a:pt x="444042" y="749452"/>
                  </a:lnTo>
                  <a:lnTo>
                    <a:pt x="487667" y="738962"/>
                  </a:lnTo>
                  <a:lnTo>
                    <a:pt x="530034" y="723239"/>
                  </a:lnTo>
                  <a:lnTo>
                    <a:pt x="570661" y="702284"/>
                  </a:lnTo>
                  <a:lnTo>
                    <a:pt x="609028" y="676071"/>
                  </a:lnTo>
                  <a:lnTo>
                    <a:pt x="644639" y="644626"/>
                  </a:lnTo>
                  <a:lnTo>
                    <a:pt x="676084" y="609015"/>
                  </a:lnTo>
                  <a:lnTo>
                    <a:pt x="702284" y="570649"/>
                  </a:lnTo>
                  <a:lnTo>
                    <a:pt x="723252" y="530034"/>
                  </a:lnTo>
                  <a:lnTo>
                    <a:pt x="738974" y="487667"/>
                  </a:lnTo>
                  <a:lnTo>
                    <a:pt x="749452" y="444030"/>
                  </a:lnTo>
                  <a:lnTo>
                    <a:pt x="754697" y="399656"/>
                  </a:lnTo>
                  <a:lnTo>
                    <a:pt x="754697" y="355028"/>
                  </a:lnTo>
                  <a:close/>
                </a:path>
                <a:path w="3931285" h="937894">
                  <a:moveTo>
                    <a:pt x="3931043" y="764222"/>
                  </a:moveTo>
                  <a:lnTo>
                    <a:pt x="3924858" y="718210"/>
                  </a:lnTo>
                  <a:lnTo>
                    <a:pt x="3907421" y="676871"/>
                  </a:lnTo>
                  <a:lnTo>
                    <a:pt x="3880358" y="641845"/>
                  </a:lnTo>
                  <a:lnTo>
                    <a:pt x="3845331" y="614781"/>
                  </a:lnTo>
                  <a:lnTo>
                    <a:pt x="3803980" y="597344"/>
                  </a:lnTo>
                  <a:lnTo>
                    <a:pt x="3757980" y="591159"/>
                  </a:lnTo>
                  <a:lnTo>
                    <a:pt x="2834322" y="591159"/>
                  </a:lnTo>
                  <a:lnTo>
                    <a:pt x="2788323" y="597344"/>
                  </a:lnTo>
                  <a:lnTo>
                    <a:pt x="2746972" y="614781"/>
                  </a:lnTo>
                  <a:lnTo>
                    <a:pt x="2711945" y="641845"/>
                  </a:lnTo>
                  <a:lnTo>
                    <a:pt x="2684881" y="676871"/>
                  </a:lnTo>
                  <a:lnTo>
                    <a:pt x="2667444" y="718210"/>
                  </a:lnTo>
                  <a:lnTo>
                    <a:pt x="2661259" y="764222"/>
                  </a:lnTo>
                  <a:lnTo>
                    <a:pt x="2667444" y="810234"/>
                  </a:lnTo>
                  <a:lnTo>
                    <a:pt x="2684881" y="851573"/>
                  </a:lnTo>
                  <a:lnTo>
                    <a:pt x="2711945" y="886599"/>
                  </a:lnTo>
                  <a:lnTo>
                    <a:pt x="2746972" y="913663"/>
                  </a:lnTo>
                  <a:lnTo>
                    <a:pt x="2788323" y="931113"/>
                  </a:lnTo>
                  <a:lnTo>
                    <a:pt x="2834322" y="937285"/>
                  </a:lnTo>
                  <a:lnTo>
                    <a:pt x="3757980" y="937285"/>
                  </a:lnTo>
                  <a:lnTo>
                    <a:pt x="3803980" y="931113"/>
                  </a:lnTo>
                  <a:lnTo>
                    <a:pt x="3845331" y="913663"/>
                  </a:lnTo>
                  <a:lnTo>
                    <a:pt x="3880358" y="886599"/>
                  </a:lnTo>
                  <a:lnTo>
                    <a:pt x="3907421" y="851573"/>
                  </a:lnTo>
                  <a:lnTo>
                    <a:pt x="3924858" y="810234"/>
                  </a:lnTo>
                  <a:lnTo>
                    <a:pt x="3931043" y="764222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963591" y="4709193"/>
            <a:ext cx="42100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4000">
              <a:latin typeface="Arial Black"/>
              <a:cs typeface="Arial Black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712563" y="4812757"/>
            <a:ext cx="21031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 dirty="0">
                <a:solidFill>
                  <a:srgbClr val="FFFFFF"/>
                </a:solidFill>
                <a:latin typeface="Arial"/>
                <a:cs typeface="Arial"/>
              </a:rPr>
              <a:t>CIRCULATION</a:t>
            </a:r>
            <a:endParaRPr sz="24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10547" y="5513164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1" y="0"/>
                </a:lnTo>
                <a:lnTo>
                  <a:pt x="310653" y="5240"/>
                </a:lnTo>
                <a:lnTo>
                  <a:pt x="267028" y="15722"/>
                </a:lnTo>
                <a:lnTo>
                  <a:pt x="224654" y="31445"/>
                </a:lnTo>
                <a:lnTo>
                  <a:pt x="184034" y="52409"/>
                </a:lnTo>
                <a:lnTo>
                  <a:pt x="145668" y="78613"/>
                </a:lnTo>
                <a:lnTo>
                  <a:pt x="110058" y="110058"/>
                </a:lnTo>
                <a:lnTo>
                  <a:pt x="78613" y="145669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8"/>
                </a:lnTo>
                <a:lnTo>
                  <a:pt x="5240" y="310654"/>
                </a:lnTo>
                <a:lnTo>
                  <a:pt x="0" y="355031"/>
                </a:lnTo>
                <a:lnTo>
                  <a:pt x="0" y="399659"/>
                </a:lnTo>
                <a:lnTo>
                  <a:pt x="5240" y="444036"/>
                </a:lnTo>
                <a:lnTo>
                  <a:pt x="15722" y="487662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3" y="609021"/>
                </a:lnTo>
                <a:lnTo>
                  <a:pt x="110058" y="644631"/>
                </a:lnTo>
                <a:lnTo>
                  <a:pt x="145668" y="676076"/>
                </a:lnTo>
                <a:lnTo>
                  <a:pt x="184034" y="702281"/>
                </a:lnTo>
                <a:lnTo>
                  <a:pt x="224654" y="723244"/>
                </a:lnTo>
                <a:lnTo>
                  <a:pt x="267028" y="738967"/>
                </a:lnTo>
                <a:lnTo>
                  <a:pt x="310653" y="749449"/>
                </a:lnTo>
                <a:lnTo>
                  <a:pt x="355031" y="754690"/>
                </a:lnTo>
                <a:lnTo>
                  <a:pt x="399658" y="754690"/>
                </a:lnTo>
                <a:lnTo>
                  <a:pt x="444036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1" y="676076"/>
                </a:lnTo>
                <a:lnTo>
                  <a:pt x="644631" y="644631"/>
                </a:lnTo>
                <a:lnTo>
                  <a:pt x="676076" y="609021"/>
                </a:lnTo>
                <a:lnTo>
                  <a:pt x="702281" y="570655"/>
                </a:lnTo>
                <a:lnTo>
                  <a:pt x="723245" y="530035"/>
                </a:lnTo>
                <a:lnTo>
                  <a:pt x="738967" y="487662"/>
                </a:lnTo>
                <a:lnTo>
                  <a:pt x="749449" y="444036"/>
                </a:lnTo>
                <a:lnTo>
                  <a:pt x="754690" y="399659"/>
                </a:lnTo>
                <a:lnTo>
                  <a:pt x="754690" y="355031"/>
                </a:lnTo>
                <a:lnTo>
                  <a:pt x="749449" y="310654"/>
                </a:lnTo>
                <a:lnTo>
                  <a:pt x="738967" y="267028"/>
                </a:lnTo>
                <a:lnTo>
                  <a:pt x="723245" y="224654"/>
                </a:lnTo>
                <a:lnTo>
                  <a:pt x="702281" y="184034"/>
                </a:lnTo>
                <a:lnTo>
                  <a:pt x="676076" y="145669"/>
                </a:lnTo>
                <a:lnTo>
                  <a:pt x="644631" y="110058"/>
                </a:lnTo>
                <a:lnTo>
                  <a:pt x="609021" y="78613"/>
                </a:lnTo>
                <a:lnTo>
                  <a:pt x="570655" y="52409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6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647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976308" y="5525841"/>
            <a:ext cx="3202305" cy="7207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775"/>
              </a:lnSpc>
              <a:tabLst>
                <a:tab pos="791845" algn="l"/>
              </a:tabLst>
            </a:pPr>
            <a:r>
              <a:rPr sz="6000" baseline="-31250" dirty="0">
                <a:solidFill>
                  <a:srgbClr val="FFFFFF"/>
                </a:solidFill>
                <a:latin typeface="Arial Black"/>
                <a:cs typeface="Arial Black"/>
              </a:rPr>
              <a:t>H	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HYPOTHERMIA</a:t>
            </a:r>
            <a:r>
              <a:rPr sz="2400" b="1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/</a:t>
            </a:r>
            <a:endParaRPr sz="2400">
              <a:latin typeface="Arial"/>
              <a:cs typeface="Arial"/>
            </a:endParaRPr>
          </a:p>
          <a:p>
            <a:pPr marL="791845">
              <a:lnSpc>
                <a:spcPts val="2680"/>
              </a:lnSpc>
            </a:pP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HEAD</a:t>
            </a:r>
            <a:r>
              <a:rPr sz="2400" b="1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INJURIES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6715031" y="2977604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2"/>
                </a:lnTo>
                <a:lnTo>
                  <a:pt x="110057" y="110057"/>
                </a:lnTo>
                <a:lnTo>
                  <a:pt x="78612" y="145668"/>
                </a:lnTo>
                <a:lnTo>
                  <a:pt x="52408" y="184033"/>
                </a:lnTo>
                <a:lnTo>
                  <a:pt x="31445" y="224654"/>
                </a:lnTo>
                <a:lnTo>
                  <a:pt x="15722" y="267027"/>
                </a:lnTo>
                <a:lnTo>
                  <a:pt x="5240" y="310653"/>
                </a:lnTo>
                <a:lnTo>
                  <a:pt x="0" y="355030"/>
                </a:lnTo>
                <a:lnTo>
                  <a:pt x="0" y="399658"/>
                </a:lnTo>
                <a:lnTo>
                  <a:pt x="5240" y="444035"/>
                </a:lnTo>
                <a:lnTo>
                  <a:pt x="15722" y="487661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2" y="609020"/>
                </a:lnTo>
                <a:lnTo>
                  <a:pt x="110057" y="644631"/>
                </a:lnTo>
                <a:lnTo>
                  <a:pt x="145668" y="676076"/>
                </a:lnTo>
                <a:lnTo>
                  <a:pt x="184033" y="702281"/>
                </a:lnTo>
                <a:lnTo>
                  <a:pt x="224654" y="723244"/>
                </a:lnTo>
                <a:lnTo>
                  <a:pt x="267027" y="738967"/>
                </a:lnTo>
                <a:lnTo>
                  <a:pt x="310653" y="749449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0" y="676076"/>
                </a:lnTo>
                <a:lnTo>
                  <a:pt x="644631" y="644631"/>
                </a:lnTo>
                <a:lnTo>
                  <a:pt x="676076" y="609020"/>
                </a:lnTo>
                <a:lnTo>
                  <a:pt x="702281" y="570655"/>
                </a:lnTo>
                <a:lnTo>
                  <a:pt x="723244" y="530035"/>
                </a:lnTo>
                <a:lnTo>
                  <a:pt x="738967" y="487661"/>
                </a:lnTo>
                <a:lnTo>
                  <a:pt x="749449" y="444035"/>
                </a:lnTo>
                <a:lnTo>
                  <a:pt x="754689" y="399658"/>
                </a:lnTo>
                <a:lnTo>
                  <a:pt x="754689" y="355030"/>
                </a:lnTo>
                <a:lnTo>
                  <a:pt x="749449" y="310653"/>
                </a:lnTo>
                <a:lnTo>
                  <a:pt x="738967" y="267027"/>
                </a:lnTo>
                <a:lnTo>
                  <a:pt x="723244" y="224654"/>
                </a:lnTo>
                <a:lnTo>
                  <a:pt x="702281" y="184033"/>
                </a:lnTo>
                <a:lnTo>
                  <a:pt x="676076" y="145668"/>
                </a:lnTo>
                <a:lnTo>
                  <a:pt x="644631" y="110057"/>
                </a:lnTo>
                <a:lnTo>
                  <a:pt x="609020" y="78612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7707316" y="3107128"/>
            <a:ext cx="1972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ANTIBIOTICS</a:t>
            </a:r>
            <a:endParaRPr sz="240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6715031" y="3863306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3"/>
                </a:lnTo>
                <a:lnTo>
                  <a:pt x="110057" y="110058"/>
                </a:lnTo>
                <a:lnTo>
                  <a:pt x="78612" y="145669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8"/>
                </a:lnTo>
                <a:lnTo>
                  <a:pt x="5240" y="310654"/>
                </a:lnTo>
                <a:lnTo>
                  <a:pt x="0" y="355031"/>
                </a:lnTo>
                <a:lnTo>
                  <a:pt x="0" y="399659"/>
                </a:lnTo>
                <a:lnTo>
                  <a:pt x="5240" y="444036"/>
                </a:lnTo>
                <a:lnTo>
                  <a:pt x="15722" y="487662"/>
                </a:lnTo>
                <a:lnTo>
                  <a:pt x="31445" y="530035"/>
                </a:lnTo>
                <a:lnTo>
                  <a:pt x="52408" y="570656"/>
                </a:lnTo>
                <a:lnTo>
                  <a:pt x="78612" y="609021"/>
                </a:lnTo>
                <a:lnTo>
                  <a:pt x="110057" y="644632"/>
                </a:lnTo>
                <a:lnTo>
                  <a:pt x="145668" y="676077"/>
                </a:lnTo>
                <a:lnTo>
                  <a:pt x="184033" y="702281"/>
                </a:lnTo>
                <a:lnTo>
                  <a:pt x="224654" y="723244"/>
                </a:lnTo>
                <a:lnTo>
                  <a:pt x="267027" y="738967"/>
                </a:lnTo>
                <a:lnTo>
                  <a:pt x="310653" y="749449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0" y="676077"/>
                </a:lnTo>
                <a:lnTo>
                  <a:pt x="644631" y="644632"/>
                </a:lnTo>
                <a:lnTo>
                  <a:pt x="676076" y="609021"/>
                </a:lnTo>
                <a:lnTo>
                  <a:pt x="702281" y="570656"/>
                </a:lnTo>
                <a:lnTo>
                  <a:pt x="723244" y="530035"/>
                </a:lnTo>
                <a:lnTo>
                  <a:pt x="738967" y="487662"/>
                </a:lnTo>
                <a:lnTo>
                  <a:pt x="749449" y="444036"/>
                </a:lnTo>
                <a:lnTo>
                  <a:pt x="754689" y="399659"/>
                </a:lnTo>
                <a:lnTo>
                  <a:pt x="754689" y="355031"/>
                </a:lnTo>
                <a:lnTo>
                  <a:pt x="749449" y="310654"/>
                </a:lnTo>
                <a:lnTo>
                  <a:pt x="738967" y="267028"/>
                </a:lnTo>
                <a:lnTo>
                  <a:pt x="723244" y="224654"/>
                </a:lnTo>
                <a:lnTo>
                  <a:pt x="702281" y="184034"/>
                </a:lnTo>
                <a:lnTo>
                  <a:pt x="676076" y="145669"/>
                </a:lnTo>
                <a:lnTo>
                  <a:pt x="644631" y="110058"/>
                </a:lnTo>
                <a:lnTo>
                  <a:pt x="609020" y="78613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715031" y="4749010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2"/>
                </a:lnTo>
                <a:lnTo>
                  <a:pt x="110057" y="110057"/>
                </a:lnTo>
                <a:lnTo>
                  <a:pt x="78612" y="145668"/>
                </a:lnTo>
                <a:lnTo>
                  <a:pt x="52408" y="184033"/>
                </a:lnTo>
                <a:lnTo>
                  <a:pt x="31445" y="224654"/>
                </a:lnTo>
                <a:lnTo>
                  <a:pt x="15722" y="267027"/>
                </a:lnTo>
                <a:lnTo>
                  <a:pt x="5240" y="310653"/>
                </a:lnTo>
                <a:lnTo>
                  <a:pt x="0" y="355030"/>
                </a:lnTo>
                <a:lnTo>
                  <a:pt x="0" y="399658"/>
                </a:lnTo>
                <a:lnTo>
                  <a:pt x="5240" y="444035"/>
                </a:lnTo>
                <a:lnTo>
                  <a:pt x="15722" y="487661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2" y="609020"/>
                </a:lnTo>
                <a:lnTo>
                  <a:pt x="110057" y="644631"/>
                </a:lnTo>
                <a:lnTo>
                  <a:pt x="145668" y="676076"/>
                </a:lnTo>
                <a:lnTo>
                  <a:pt x="184033" y="702281"/>
                </a:lnTo>
                <a:lnTo>
                  <a:pt x="224654" y="723244"/>
                </a:lnTo>
                <a:lnTo>
                  <a:pt x="267027" y="738967"/>
                </a:lnTo>
                <a:lnTo>
                  <a:pt x="310653" y="749449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0" y="676076"/>
                </a:lnTo>
                <a:lnTo>
                  <a:pt x="644631" y="644631"/>
                </a:lnTo>
                <a:lnTo>
                  <a:pt x="676076" y="609020"/>
                </a:lnTo>
                <a:lnTo>
                  <a:pt x="702281" y="570655"/>
                </a:lnTo>
                <a:lnTo>
                  <a:pt x="723244" y="530035"/>
                </a:lnTo>
                <a:lnTo>
                  <a:pt x="738967" y="487661"/>
                </a:lnTo>
                <a:lnTo>
                  <a:pt x="749449" y="444035"/>
                </a:lnTo>
                <a:lnTo>
                  <a:pt x="754689" y="399658"/>
                </a:lnTo>
                <a:lnTo>
                  <a:pt x="754689" y="355030"/>
                </a:lnTo>
                <a:lnTo>
                  <a:pt x="749449" y="310653"/>
                </a:lnTo>
                <a:lnTo>
                  <a:pt x="738967" y="267027"/>
                </a:lnTo>
                <a:lnTo>
                  <a:pt x="723244" y="224654"/>
                </a:lnTo>
                <a:lnTo>
                  <a:pt x="702281" y="184033"/>
                </a:lnTo>
                <a:lnTo>
                  <a:pt x="676076" y="145668"/>
                </a:lnTo>
                <a:lnTo>
                  <a:pt x="644631" y="110057"/>
                </a:lnTo>
                <a:lnTo>
                  <a:pt x="609020" y="78612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7707316" y="4845885"/>
            <a:ext cx="1651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SPLINTING</a:t>
            </a:r>
            <a:endParaRPr sz="2400">
              <a:latin typeface="Arial"/>
              <a:cs typeface="Arial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6715031" y="2110472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3"/>
                </a:lnTo>
                <a:lnTo>
                  <a:pt x="110057" y="110058"/>
                </a:lnTo>
                <a:lnTo>
                  <a:pt x="78612" y="145669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8"/>
                </a:lnTo>
                <a:lnTo>
                  <a:pt x="5240" y="310654"/>
                </a:lnTo>
                <a:lnTo>
                  <a:pt x="0" y="355031"/>
                </a:lnTo>
                <a:lnTo>
                  <a:pt x="0" y="399659"/>
                </a:lnTo>
                <a:lnTo>
                  <a:pt x="5240" y="444036"/>
                </a:lnTo>
                <a:lnTo>
                  <a:pt x="15722" y="487662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2" y="609020"/>
                </a:lnTo>
                <a:lnTo>
                  <a:pt x="110057" y="644630"/>
                </a:lnTo>
                <a:lnTo>
                  <a:pt x="145668" y="676076"/>
                </a:lnTo>
                <a:lnTo>
                  <a:pt x="184033" y="702280"/>
                </a:lnTo>
                <a:lnTo>
                  <a:pt x="224654" y="723244"/>
                </a:lnTo>
                <a:lnTo>
                  <a:pt x="267027" y="738966"/>
                </a:lnTo>
                <a:lnTo>
                  <a:pt x="310653" y="749448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8"/>
                </a:lnTo>
                <a:lnTo>
                  <a:pt x="487661" y="738966"/>
                </a:lnTo>
                <a:lnTo>
                  <a:pt x="530035" y="723244"/>
                </a:lnTo>
                <a:lnTo>
                  <a:pt x="570655" y="702280"/>
                </a:lnTo>
                <a:lnTo>
                  <a:pt x="609020" y="676076"/>
                </a:lnTo>
                <a:lnTo>
                  <a:pt x="644631" y="644630"/>
                </a:lnTo>
                <a:lnTo>
                  <a:pt x="676076" y="609020"/>
                </a:lnTo>
                <a:lnTo>
                  <a:pt x="702281" y="570655"/>
                </a:lnTo>
                <a:lnTo>
                  <a:pt x="723244" y="530035"/>
                </a:lnTo>
                <a:lnTo>
                  <a:pt x="738967" y="487662"/>
                </a:lnTo>
                <a:lnTo>
                  <a:pt x="749449" y="444036"/>
                </a:lnTo>
                <a:lnTo>
                  <a:pt x="754689" y="399659"/>
                </a:lnTo>
                <a:lnTo>
                  <a:pt x="754689" y="355031"/>
                </a:lnTo>
                <a:lnTo>
                  <a:pt x="749449" y="310654"/>
                </a:lnTo>
                <a:lnTo>
                  <a:pt x="738967" y="267028"/>
                </a:lnTo>
                <a:lnTo>
                  <a:pt x="723244" y="224654"/>
                </a:lnTo>
                <a:lnTo>
                  <a:pt x="702281" y="184034"/>
                </a:lnTo>
                <a:lnTo>
                  <a:pt x="676076" y="145669"/>
                </a:lnTo>
                <a:lnTo>
                  <a:pt x="644631" y="110058"/>
                </a:lnTo>
                <a:lnTo>
                  <a:pt x="609020" y="78613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6825675" y="1907925"/>
            <a:ext cx="533400" cy="3531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70485" algn="just">
              <a:lnSpc>
                <a:spcPct val="144300"/>
              </a:lnSpc>
            </a:pP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P </a:t>
            </a:r>
            <a:r>
              <a:rPr sz="4000" spc="-132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A </a:t>
            </a:r>
            <a:r>
              <a:rPr sz="4000" spc="-132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W  S</a:t>
            </a:r>
            <a:endParaRPr sz="4000">
              <a:latin typeface="Arial Black"/>
              <a:cs typeface="Arial Black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707316" y="2277212"/>
            <a:ext cx="7315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80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AI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endParaRPr sz="24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89441" y="1508645"/>
            <a:ext cx="29660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LIFE-THREATENING</a:t>
            </a:r>
            <a:endParaRPr sz="24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712427" y="1508645"/>
            <a:ext cx="40671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u="heavy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AFTER</a:t>
            </a:r>
            <a:r>
              <a:rPr sz="2400" b="1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LIFE-THREATENING</a:t>
            </a:r>
            <a:endParaRPr sz="24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34123" y="2093931"/>
            <a:ext cx="4436110" cy="2434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225"/>
              </a:lnSpc>
              <a:tabLst>
                <a:tab pos="782320" algn="l"/>
              </a:tabLst>
            </a:pPr>
            <a:r>
              <a:rPr sz="6000" baseline="-13888" dirty="0">
                <a:solidFill>
                  <a:srgbClr val="FFFFFF"/>
                </a:solidFill>
                <a:latin typeface="Arial Black"/>
                <a:cs typeface="Arial Black"/>
              </a:rPr>
              <a:t>M	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MASSIVE</a:t>
            </a: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BLEEDING</a:t>
            </a:r>
            <a:endParaRPr sz="2400">
              <a:latin typeface="Arial"/>
              <a:cs typeface="Arial"/>
            </a:endParaRPr>
          </a:p>
          <a:p>
            <a:pPr marL="2658745">
              <a:lnSpc>
                <a:spcPts val="1814"/>
              </a:lnSpc>
              <a:spcBef>
                <a:spcPts val="430"/>
              </a:spcBef>
            </a:pPr>
            <a:r>
              <a:rPr sz="1600" b="1" dirty="0">
                <a:solidFill>
                  <a:srgbClr val="F2F2F2"/>
                </a:solidFill>
                <a:latin typeface="Arial"/>
                <a:cs typeface="Arial"/>
              </a:rPr>
              <a:t>#1</a:t>
            </a:r>
            <a:r>
              <a:rPr sz="1600" b="1" spc="-35" dirty="0">
                <a:solidFill>
                  <a:srgbClr val="F2F2F2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2F2F2"/>
                </a:solidFill>
                <a:latin typeface="Arial"/>
                <a:cs typeface="Arial"/>
              </a:rPr>
              <a:t>Priority</a:t>
            </a:r>
            <a:endParaRPr sz="1600">
              <a:latin typeface="Arial"/>
              <a:cs typeface="Arial"/>
            </a:endParaRPr>
          </a:p>
          <a:p>
            <a:pPr marL="41910">
              <a:lnSpc>
                <a:spcPts val="4695"/>
              </a:lnSpc>
              <a:tabLst>
                <a:tab pos="833755" algn="l"/>
              </a:tabLst>
            </a:pPr>
            <a:r>
              <a:rPr sz="6000" baseline="-11111" dirty="0">
                <a:solidFill>
                  <a:srgbClr val="FFFFFF"/>
                </a:solidFill>
                <a:latin typeface="Arial Black"/>
                <a:cs typeface="Arial Black"/>
              </a:rPr>
              <a:t>A	</a:t>
            </a:r>
            <a:r>
              <a:rPr sz="2400" b="1" spc="-70" dirty="0">
                <a:solidFill>
                  <a:srgbClr val="FFFFFF"/>
                </a:solidFill>
                <a:latin typeface="Arial"/>
                <a:cs typeface="Arial"/>
              </a:rPr>
              <a:t>AIRWAY</a:t>
            </a:r>
            <a:endParaRPr sz="2400">
              <a:latin typeface="Arial"/>
              <a:cs typeface="Arial"/>
            </a:endParaRPr>
          </a:p>
          <a:p>
            <a:pPr marL="41910">
              <a:lnSpc>
                <a:spcPct val="100000"/>
              </a:lnSpc>
              <a:spcBef>
                <a:spcPts val="1800"/>
              </a:spcBef>
              <a:tabLst>
                <a:tab pos="782320" algn="l"/>
              </a:tabLst>
            </a:pPr>
            <a:r>
              <a:rPr sz="6000" baseline="-13194" dirty="0">
                <a:solidFill>
                  <a:srgbClr val="FFFFFF"/>
                </a:solidFill>
                <a:latin typeface="Arial Black"/>
                <a:cs typeface="Arial Black"/>
              </a:rPr>
              <a:t>R	</a:t>
            </a:r>
            <a:r>
              <a:rPr sz="2400" b="1" spc="-20" dirty="0">
                <a:solidFill>
                  <a:srgbClr val="FFFFFF"/>
                </a:solidFill>
                <a:latin typeface="Arial"/>
                <a:cs typeface="Arial"/>
              </a:rPr>
              <a:t>RESPIRATION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i="1" spc="-5" dirty="0">
                <a:solidFill>
                  <a:srgbClr val="FFFFFF"/>
                </a:solidFill>
                <a:latin typeface="Arial"/>
                <a:cs typeface="Arial"/>
              </a:rPr>
              <a:t>(Breathing)</a:t>
            </a:r>
            <a:endParaRPr sz="2400">
              <a:latin typeface="Arial"/>
              <a:cs typeface="Arial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6023585" y="1652907"/>
            <a:ext cx="0" cy="4770755"/>
          </a:xfrm>
          <a:custGeom>
            <a:avLst/>
            <a:gdLst/>
            <a:ahLst/>
            <a:cxnLst/>
            <a:rect l="l" t="t" r="r" b="b"/>
            <a:pathLst>
              <a:path h="4770755">
                <a:moveTo>
                  <a:pt x="0" y="0"/>
                </a:moveTo>
                <a:lnTo>
                  <a:pt x="0" y="4770285"/>
                </a:lnTo>
              </a:path>
            </a:pathLst>
          </a:custGeom>
          <a:ln w="38100">
            <a:solidFill>
              <a:srgbClr val="898989"/>
            </a:solidFill>
            <a:prstDash val="dot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751352" y="5457771"/>
            <a:ext cx="5114290" cy="1176655"/>
          </a:xfrm>
          <a:custGeom>
            <a:avLst/>
            <a:gdLst/>
            <a:ahLst/>
            <a:cxnLst/>
            <a:rect l="l" t="t" r="r" b="b"/>
            <a:pathLst>
              <a:path w="5114290" h="1176654">
                <a:moveTo>
                  <a:pt x="5114032" y="0"/>
                </a:moveTo>
                <a:lnTo>
                  <a:pt x="0" y="0"/>
                </a:lnTo>
                <a:lnTo>
                  <a:pt x="0" y="1176431"/>
                </a:lnTo>
                <a:lnTo>
                  <a:pt x="5114032" y="1176431"/>
                </a:lnTo>
                <a:lnTo>
                  <a:pt x="5114032" y="0"/>
                </a:lnTo>
                <a:close/>
              </a:path>
            </a:pathLst>
          </a:custGeom>
          <a:solidFill>
            <a:srgbClr val="2E3334">
              <a:alpha val="50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498858" y="2046320"/>
            <a:ext cx="5445760" cy="2547620"/>
          </a:xfrm>
          <a:custGeom>
            <a:avLst/>
            <a:gdLst/>
            <a:ahLst/>
            <a:cxnLst/>
            <a:rect l="l" t="t" r="r" b="b"/>
            <a:pathLst>
              <a:path w="5445760" h="2547620">
                <a:moveTo>
                  <a:pt x="5445627" y="0"/>
                </a:moveTo>
                <a:lnTo>
                  <a:pt x="0" y="0"/>
                </a:lnTo>
                <a:lnTo>
                  <a:pt x="0" y="2547335"/>
                </a:lnTo>
                <a:lnTo>
                  <a:pt x="5445627" y="2547335"/>
                </a:lnTo>
                <a:lnTo>
                  <a:pt x="5445627" y="0"/>
                </a:lnTo>
                <a:close/>
              </a:path>
            </a:pathLst>
          </a:custGeom>
          <a:solidFill>
            <a:srgbClr val="2E3334">
              <a:alpha val="50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7707316" y="3982923"/>
            <a:ext cx="14141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WOUNDS</a:t>
            </a:r>
            <a:endParaRPr sz="2400">
              <a:latin typeface="Arial"/>
              <a:cs typeface="Arial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6351832" y="1487302"/>
            <a:ext cx="5445760" cy="4392295"/>
          </a:xfrm>
          <a:custGeom>
            <a:avLst/>
            <a:gdLst/>
            <a:ahLst/>
            <a:cxnLst/>
            <a:rect l="l" t="t" r="r" b="b"/>
            <a:pathLst>
              <a:path w="5445759" h="4392295">
                <a:moveTo>
                  <a:pt x="5445627" y="0"/>
                </a:moveTo>
                <a:lnTo>
                  <a:pt x="0" y="0"/>
                </a:lnTo>
                <a:lnTo>
                  <a:pt x="0" y="4392289"/>
                </a:lnTo>
                <a:lnTo>
                  <a:pt x="5445627" y="4392289"/>
                </a:lnTo>
                <a:lnTo>
                  <a:pt x="5445627" y="0"/>
                </a:lnTo>
                <a:close/>
              </a:path>
            </a:pathLst>
          </a:custGeom>
          <a:solidFill>
            <a:srgbClr val="2E3334">
              <a:alpha val="50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11746053" y="6560678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solidFill>
                  <a:srgbClr val="8A8C8C"/>
                </a:solidFill>
                <a:latin typeface="Arial MT"/>
                <a:cs typeface="Arial MT"/>
              </a:rPr>
              <a:t>4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" y="1099691"/>
            <a:ext cx="11746052" cy="348109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 marR="5080" indent="132080" algn="ctr">
              <a:lnSpc>
                <a:spcPts val="2200"/>
              </a:lnSpc>
              <a:spcBef>
                <a:spcPts val="245"/>
              </a:spcBef>
            </a:pP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HEMORRHAGE </a:t>
            </a: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 CONTROL</a:t>
            </a:r>
            <a:r>
              <a:rPr sz="36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3600" b="1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TFC</a:t>
            </a:r>
            <a:endParaRPr sz="3600" dirty="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7" name="object 7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2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746053" y="6560678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solidFill>
                  <a:srgbClr val="8A8C8C"/>
                </a:solidFill>
                <a:latin typeface="Arial MT"/>
                <a:cs typeface="Arial MT"/>
              </a:rPr>
              <a:t>5</a:t>
            </a:fld>
            <a:endParaRPr sz="1200">
              <a:latin typeface="Arial MT"/>
              <a:cs typeface="Arial MT"/>
            </a:endParaRPr>
          </a:p>
        </p:txBody>
      </p:sp>
      <p:pic>
        <p:nvPicPr>
          <p:cNvPr id="12" name="9. Circulation and Hemorrhage Control in Tactical Field Care">
            <a:hlinkClick r:id="" action="ppaction://media"/>
            <a:extLst>
              <a:ext uri="{FF2B5EF4-FFF2-40B4-BE49-F238E27FC236}">
                <a16:creationId xmlns:a16="http://schemas.microsoft.com/office/drawing/2014/main" id="{BE273529-9158-3643-27EB-BC85BD6BFA3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427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9:</a:t>
            </a:r>
            <a:r>
              <a:rPr spc="-5" dirty="0"/>
              <a:t> Circulation Hemorrhage</a:t>
            </a:r>
            <a:r>
              <a:rPr dirty="0"/>
              <a:t> </a:t>
            </a:r>
            <a:r>
              <a:rPr spc="-5" dirty="0"/>
              <a:t>Control 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447095" y="710881"/>
            <a:ext cx="5297805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 marR="5080" indent="554355">
              <a:lnSpc>
                <a:spcPts val="2080"/>
              </a:lnSpc>
              <a:spcBef>
                <a:spcPts val="450"/>
              </a:spcBef>
            </a:pPr>
            <a:r>
              <a:rPr sz="2000" b="1" spc="5" dirty="0">
                <a:solidFill>
                  <a:srgbClr val="95212E"/>
                </a:solidFill>
                <a:latin typeface="Arial"/>
                <a:cs typeface="Arial"/>
              </a:rPr>
              <a:t>PROGRESSIVE</a:t>
            </a:r>
            <a:r>
              <a:rPr sz="2000" b="1" spc="-5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95212E"/>
                </a:solidFill>
                <a:latin typeface="Arial"/>
                <a:cs typeface="Arial"/>
              </a:rPr>
              <a:t>STRATEGIES</a:t>
            </a:r>
            <a:r>
              <a:rPr sz="2000" b="1" spc="5" dirty="0">
                <a:solidFill>
                  <a:srgbClr val="95212E"/>
                </a:solidFill>
                <a:latin typeface="Arial"/>
                <a:cs typeface="Arial"/>
              </a:rPr>
              <a:t> </a:t>
            </a:r>
            <a:r>
              <a:rPr sz="2000" b="1" spc="10" dirty="0">
                <a:latin typeface="Arial"/>
                <a:cs typeface="Arial"/>
              </a:rPr>
              <a:t>FOR </a:t>
            </a:r>
            <a:r>
              <a:rPr sz="2000" b="1" spc="15" dirty="0">
                <a:latin typeface="Arial"/>
                <a:cs typeface="Arial"/>
              </a:rPr>
              <a:t> </a:t>
            </a:r>
            <a:r>
              <a:rPr sz="2000" b="1" spc="5" dirty="0">
                <a:latin typeface="Arial"/>
                <a:cs typeface="Arial"/>
              </a:rPr>
              <a:t>CONTROLLING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spc="10" dirty="0">
                <a:latin typeface="Arial"/>
                <a:cs typeface="Arial"/>
              </a:rPr>
              <a:t>EXTERNAL</a:t>
            </a:r>
            <a:r>
              <a:rPr sz="2000" b="1" spc="-65" dirty="0">
                <a:latin typeface="Arial"/>
                <a:cs typeface="Arial"/>
              </a:rPr>
              <a:t> </a:t>
            </a:r>
            <a:r>
              <a:rPr sz="2000" b="1" spc="10" dirty="0">
                <a:latin typeface="Arial"/>
                <a:cs typeface="Arial"/>
              </a:rPr>
              <a:t>HEMORRHAGE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38272" y="1806896"/>
            <a:ext cx="11713693" cy="4544183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9335355" y="3954397"/>
            <a:ext cx="1042035" cy="682625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065" marR="5080" algn="ctr">
              <a:lnSpc>
                <a:spcPts val="1630"/>
              </a:lnSpc>
              <a:spcBef>
                <a:spcPts val="395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Hemorrhag  e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controlled?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425800" y="3194358"/>
            <a:ext cx="2103755" cy="11836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 indent="-635" algn="ctr">
              <a:lnSpc>
                <a:spcPts val="1800"/>
              </a:lnSpc>
              <a:spcBef>
                <a:spcPts val="260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If TQ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is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indicated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&amp;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applied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over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uniform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or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high on 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extremity, 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replace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with deliberate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TQ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above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wound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634104" y="1966852"/>
            <a:ext cx="1482090" cy="9550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065" marR="5080" algn="ctr">
              <a:lnSpc>
                <a:spcPts val="1800"/>
              </a:lnSpc>
              <a:spcBef>
                <a:spcPts val="260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Apply</a:t>
            </a:r>
            <a:r>
              <a:rPr sz="1600" spc="-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CoTCCC-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recommended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or improvised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pelvic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binder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20450" y="3672739"/>
            <a:ext cx="974090" cy="682625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 marR="5080" algn="ctr">
              <a:lnSpc>
                <a:spcPts val="1630"/>
              </a:lnSpc>
              <a:spcBef>
                <a:spcPts val="395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Assess</a:t>
            </a:r>
            <a:r>
              <a:rPr sz="1600" spc="-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for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pelvic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fracture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485129" y="3631234"/>
            <a:ext cx="1561465" cy="889000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 marR="5080" algn="ctr">
              <a:lnSpc>
                <a:spcPts val="1630"/>
              </a:lnSpc>
              <a:spcBef>
                <a:spcPts val="395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Severe blunt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force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or blast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injury</a:t>
            </a:r>
            <a:r>
              <a:rPr sz="16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with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one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or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more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indications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0479087" y="2083510"/>
            <a:ext cx="1301750" cy="95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8125">
              <a:lnSpc>
                <a:spcPts val="1860"/>
              </a:lnSpc>
              <a:spcBef>
                <a:spcPts val="100"/>
              </a:spcBef>
            </a:pPr>
            <a:r>
              <a:rPr sz="1600" b="1" dirty="0">
                <a:latin typeface="Arial"/>
                <a:cs typeface="Arial"/>
              </a:rPr>
              <a:t>ASSESS</a:t>
            </a:r>
            <a:endParaRPr sz="1600">
              <a:latin typeface="Arial"/>
              <a:cs typeface="Arial"/>
            </a:endParaRPr>
          </a:p>
          <a:p>
            <a:pPr marL="62865" marR="5080" indent="-50800" algn="just">
              <a:lnSpc>
                <a:spcPts val="18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for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b="1" dirty="0">
                <a:solidFill>
                  <a:srgbClr val="921928"/>
                </a:solidFill>
                <a:latin typeface="Arial"/>
                <a:cs typeface="Arial"/>
              </a:rPr>
              <a:t>shock</a:t>
            </a:r>
            <a:r>
              <a:rPr sz="1600" b="1" spc="-5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and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need </a:t>
            </a:r>
            <a:r>
              <a:rPr sz="1600" spc="-5" dirty="0">
                <a:latin typeface="Arial MT"/>
                <a:cs typeface="Arial MT"/>
              </a:rPr>
              <a:t>for fluid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resuscitation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6515596" y="4823109"/>
            <a:ext cx="1946275" cy="9550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065" marR="5080" algn="ctr">
              <a:lnSpc>
                <a:spcPts val="1800"/>
              </a:lnSpc>
              <a:spcBef>
                <a:spcPts val="259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If</a:t>
            </a:r>
            <a:r>
              <a:rPr sz="16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wound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sz="16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amenable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to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wound packing &amp;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pressure bandage,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convert</a:t>
            </a:r>
            <a:r>
              <a:rPr sz="16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TQ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083614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1746053" y="6560678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6</a:t>
            </a:fld>
            <a:endParaRPr sz="12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341086" y="2184890"/>
            <a:ext cx="2285365" cy="4978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98755" marR="5080" indent="-186690">
              <a:lnSpc>
                <a:spcPts val="1800"/>
              </a:lnSpc>
              <a:spcBef>
                <a:spcPts val="260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TQ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applied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indicated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applied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appropriately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667842" y="2885328"/>
            <a:ext cx="38163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latin typeface="Arial"/>
                <a:cs typeface="Arial"/>
              </a:rPr>
              <a:t>YES</a:t>
            </a:r>
            <a:endParaRPr sz="14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724255" y="4892609"/>
            <a:ext cx="29273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latin typeface="Arial"/>
                <a:cs typeface="Arial"/>
              </a:rPr>
              <a:t>NO</a:t>
            </a:r>
            <a:endParaRPr sz="14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661873" y="4964532"/>
            <a:ext cx="1460500" cy="889000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40640" marR="5080" indent="-28575" algn="just">
              <a:lnSpc>
                <a:spcPts val="1630"/>
              </a:lnSpc>
              <a:spcBef>
                <a:spcPts val="395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Expose</a:t>
            </a:r>
            <a:r>
              <a:rPr sz="1600" spc="-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wounds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and assess if a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tourniquet (TQ)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still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indicated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616526" y="3148675"/>
            <a:ext cx="38163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latin typeface="Arial"/>
                <a:cs typeface="Arial"/>
              </a:rPr>
              <a:t>YES</a:t>
            </a:r>
            <a:endParaRPr sz="14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662495" y="5008919"/>
            <a:ext cx="29273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latin typeface="Arial"/>
                <a:cs typeface="Arial"/>
              </a:rPr>
              <a:t>NO</a:t>
            </a:r>
            <a:endParaRPr sz="14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0604973" y="5473131"/>
            <a:ext cx="1016000" cy="7264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 indent="93980" algn="just">
              <a:lnSpc>
                <a:spcPts val="1800"/>
              </a:lnSpc>
              <a:spcBef>
                <a:spcPts val="259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Reapply/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retighten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original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Q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9:</a:t>
            </a:r>
            <a:r>
              <a:rPr spc="-5" dirty="0"/>
              <a:t> Circulation Hemorrhage</a:t>
            </a:r>
            <a:r>
              <a:rPr dirty="0"/>
              <a:t> </a:t>
            </a:r>
            <a:r>
              <a:rPr spc="-5" dirty="0"/>
              <a:t>Control 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79781" y="739429"/>
            <a:ext cx="7034530" cy="2478405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4237990" marR="5080" indent="-227965">
              <a:lnSpc>
                <a:spcPts val="2080"/>
              </a:lnSpc>
              <a:spcBef>
                <a:spcPts val="450"/>
              </a:spcBef>
            </a:pPr>
            <a:r>
              <a:rPr sz="2000" b="1" spc="5" dirty="0">
                <a:latin typeface="Arial"/>
                <a:cs typeface="Arial"/>
              </a:rPr>
              <a:t>SIGNS</a:t>
            </a:r>
            <a:r>
              <a:rPr sz="2000" b="1" spc="-25" dirty="0">
                <a:latin typeface="Arial"/>
                <a:cs typeface="Arial"/>
              </a:rPr>
              <a:t> </a:t>
            </a:r>
            <a:r>
              <a:rPr sz="2000" b="1" spc="10" dirty="0">
                <a:latin typeface="Arial"/>
                <a:cs typeface="Arial"/>
              </a:rPr>
              <a:t>&amp;</a:t>
            </a:r>
            <a:r>
              <a:rPr sz="2000" b="1" spc="-25" dirty="0">
                <a:latin typeface="Arial"/>
                <a:cs typeface="Arial"/>
              </a:rPr>
              <a:t> </a:t>
            </a:r>
            <a:r>
              <a:rPr sz="2000" b="1" spc="5" dirty="0">
                <a:latin typeface="Arial"/>
                <a:cs typeface="Arial"/>
              </a:rPr>
              <a:t>SYMPTOMS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spc="5" dirty="0">
                <a:latin typeface="Arial"/>
                <a:cs typeface="Arial"/>
              </a:rPr>
              <a:t>OF </a:t>
            </a:r>
            <a:r>
              <a:rPr sz="2000" b="1" spc="-540" dirty="0">
                <a:latin typeface="Arial"/>
                <a:cs typeface="Arial"/>
              </a:rPr>
              <a:t> </a:t>
            </a:r>
            <a:r>
              <a:rPr sz="2000" b="1" spc="-20" dirty="0">
                <a:solidFill>
                  <a:srgbClr val="921928"/>
                </a:solidFill>
                <a:latin typeface="Arial"/>
                <a:cs typeface="Arial"/>
              </a:rPr>
              <a:t>PELVIC</a:t>
            </a:r>
            <a:r>
              <a:rPr sz="2000" b="1" spc="-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5" dirty="0">
                <a:solidFill>
                  <a:srgbClr val="921928"/>
                </a:solidFill>
                <a:latin typeface="Arial"/>
                <a:cs typeface="Arial"/>
              </a:rPr>
              <a:t>FRACTURES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700">
              <a:latin typeface="Arial"/>
              <a:cs typeface="Arial"/>
            </a:endParaRPr>
          </a:p>
          <a:p>
            <a:pPr marL="12700" marR="632460">
              <a:lnSpc>
                <a:spcPts val="2300"/>
              </a:lnSpc>
            </a:pPr>
            <a:r>
              <a:rPr sz="2000" dirty="0">
                <a:latin typeface="Arial MT"/>
                <a:cs typeface="Arial MT"/>
              </a:rPr>
              <a:t>Pelvic </a:t>
            </a:r>
            <a:r>
              <a:rPr sz="2000" spc="-5" dirty="0">
                <a:latin typeface="Arial MT"/>
                <a:cs typeface="Arial MT"/>
              </a:rPr>
              <a:t>fracture </a:t>
            </a:r>
            <a:r>
              <a:rPr sz="2000" dirty="0">
                <a:latin typeface="Arial MT"/>
                <a:cs typeface="Arial MT"/>
              </a:rPr>
              <a:t>may be </a:t>
            </a:r>
            <a:r>
              <a:rPr sz="2000" b="1" spc="-5" dirty="0">
                <a:latin typeface="Arial"/>
                <a:cs typeface="Arial"/>
              </a:rPr>
              <a:t>suspected </a:t>
            </a:r>
            <a:r>
              <a:rPr sz="2000" dirty="0">
                <a:latin typeface="Arial MT"/>
                <a:cs typeface="Arial MT"/>
              </a:rPr>
              <a:t>if </a:t>
            </a:r>
            <a:r>
              <a:rPr sz="2000" spc="-5" dirty="0">
                <a:latin typeface="Arial MT"/>
                <a:cs typeface="Arial MT"/>
              </a:rPr>
              <a:t>the casualty's </a:t>
            </a:r>
            <a:r>
              <a:rPr sz="2000" dirty="0">
                <a:latin typeface="Arial MT"/>
                <a:cs typeface="Arial MT"/>
              </a:rPr>
              <a:t> injuries are a result of severe blunt </a:t>
            </a:r>
            <a:r>
              <a:rPr sz="2000" spc="-5" dirty="0">
                <a:latin typeface="Arial MT"/>
                <a:cs typeface="Arial MT"/>
              </a:rPr>
              <a:t>force </a:t>
            </a:r>
            <a:r>
              <a:rPr sz="2000" dirty="0">
                <a:latin typeface="Arial MT"/>
                <a:cs typeface="Arial MT"/>
              </a:rPr>
              <a:t>or blast </a:t>
            </a:r>
            <a:r>
              <a:rPr sz="2000" spc="-5" dirty="0">
                <a:latin typeface="Arial MT"/>
                <a:cs typeface="Arial MT"/>
              </a:rPr>
              <a:t>with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ONE</a:t>
            </a:r>
            <a:r>
              <a:rPr sz="20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OR</a:t>
            </a: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MORE</a:t>
            </a: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following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indications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suggesting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pelvic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fracture: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81120" y="3493264"/>
            <a:ext cx="5680075" cy="1993900"/>
          </a:xfrm>
          <a:prstGeom prst="rect">
            <a:avLst/>
          </a:prstGeom>
        </p:spPr>
        <p:txBody>
          <a:bodyPr vert="horz" wrap="square" lIns="0" tIns="1320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40"/>
              </a:spcBef>
            </a:pPr>
            <a:r>
              <a:rPr sz="1800" b="1" spc="-5" dirty="0">
                <a:latin typeface="Arial"/>
                <a:cs typeface="Arial"/>
              </a:rPr>
              <a:t>Pelvic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pain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ct val="143500"/>
              </a:lnSpc>
            </a:pPr>
            <a:r>
              <a:rPr sz="1800" dirty="0">
                <a:latin typeface="Arial MT"/>
                <a:cs typeface="Arial MT"/>
              </a:rPr>
              <a:t>Any </a:t>
            </a:r>
            <a:r>
              <a:rPr sz="1800" b="1" spc="-5" dirty="0">
                <a:latin typeface="Arial"/>
                <a:cs typeface="Arial"/>
              </a:rPr>
              <a:t>major </a:t>
            </a:r>
            <a:r>
              <a:rPr sz="1800" b="1" dirty="0">
                <a:latin typeface="Arial"/>
                <a:cs typeface="Arial"/>
              </a:rPr>
              <a:t>lower limb </a:t>
            </a:r>
            <a:r>
              <a:rPr sz="1800" spc="-5" dirty="0">
                <a:latin typeface="Arial MT"/>
                <a:cs typeface="Arial MT"/>
              </a:rPr>
              <a:t>amputation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b="1" spc="-5" dirty="0">
                <a:latin typeface="Arial"/>
                <a:cs typeface="Arial"/>
              </a:rPr>
              <a:t>near amputation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Physical exam </a:t>
            </a:r>
            <a:r>
              <a:rPr sz="1800" spc="-5" dirty="0">
                <a:latin typeface="Arial MT"/>
                <a:cs typeface="Arial MT"/>
              </a:rPr>
              <a:t>findings </a:t>
            </a:r>
            <a:r>
              <a:rPr sz="1800" b="1" spc="-5" dirty="0">
                <a:latin typeface="Arial"/>
                <a:cs typeface="Arial"/>
              </a:rPr>
              <a:t>suggestive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of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pelvic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fracture </a:t>
            </a:r>
            <a:r>
              <a:rPr sz="1800" b="1" spc="-484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Pelvic </a:t>
            </a:r>
            <a:r>
              <a:rPr sz="1800" b="1" spc="-15" dirty="0">
                <a:latin typeface="Arial"/>
                <a:cs typeface="Arial"/>
              </a:rPr>
              <a:t>instability,</a:t>
            </a:r>
            <a:r>
              <a:rPr sz="1800" b="1" spc="-5" dirty="0">
                <a:latin typeface="Arial"/>
                <a:cs typeface="Arial"/>
              </a:rPr>
              <a:t> crepitus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unequal leg </a:t>
            </a:r>
            <a:r>
              <a:rPr sz="1800" spc="-5" dirty="0">
                <a:latin typeface="Arial MT"/>
                <a:cs typeface="Arial MT"/>
              </a:rPr>
              <a:t>lengths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Unconsciousness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b="1" dirty="0">
                <a:latin typeface="Arial"/>
                <a:cs typeface="Arial"/>
              </a:rPr>
              <a:t>shock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73893" y="3632717"/>
            <a:ext cx="0" cy="288290"/>
          </a:xfrm>
          <a:custGeom>
            <a:avLst/>
            <a:gdLst/>
            <a:ahLst/>
            <a:cxnLst/>
            <a:rect l="l" t="t" r="r" b="b"/>
            <a:pathLst>
              <a:path h="288289">
                <a:moveTo>
                  <a:pt x="0" y="2880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72289" y="4038181"/>
            <a:ext cx="0" cy="288290"/>
          </a:xfrm>
          <a:custGeom>
            <a:avLst/>
            <a:gdLst/>
            <a:ahLst/>
            <a:cxnLst/>
            <a:rect l="l" t="t" r="r" b="b"/>
            <a:pathLst>
              <a:path h="288289">
                <a:moveTo>
                  <a:pt x="0" y="2880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672289" y="4443645"/>
            <a:ext cx="0" cy="288290"/>
          </a:xfrm>
          <a:custGeom>
            <a:avLst/>
            <a:gdLst/>
            <a:ahLst/>
            <a:cxnLst/>
            <a:rect l="l" t="t" r="r" b="b"/>
            <a:pathLst>
              <a:path h="288289">
                <a:moveTo>
                  <a:pt x="0" y="2880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70686" y="4849109"/>
            <a:ext cx="0" cy="288290"/>
          </a:xfrm>
          <a:custGeom>
            <a:avLst/>
            <a:gdLst/>
            <a:ahLst/>
            <a:cxnLst/>
            <a:rect l="l" t="t" r="r" b="b"/>
            <a:pathLst>
              <a:path h="288289">
                <a:moveTo>
                  <a:pt x="0" y="2880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69081" y="5254573"/>
            <a:ext cx="0" cy="288290"/>
          </a:xfrm>
          <a:custGeom>
            <a:avLst/>
            <a:gdLst/>
            <a:ahLst/>
            <a:cxnLst/>
            <a:rect l="l" t="t" r="r" b="b"/>
            <a:pathLst>
              <a:path h="288289">
                <a:moveTo>
                  <a:pt x="0" y="2880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626401" y="4631791"/>
            <a:ext cx="3727450" cy="1021715"/>
          </a:xfrm>
          <a:custGeom>
            <a:avLst/>
            <a:gdLst/>
            <a:ahLst/>
            <a:cxnLst/>
            <a:rect l="l" t="t" r="r" b="b"/>
            <a:pathLst>
              <a:path w="3727450" h="1021714">
                <a:moveTo>
                  <a:pt x="3615804" y="0"/>
                </a:moveTo>
                <a:lnTo>
                  <a:pt x="111593" y="0"/>
                </a:lnTo>
                <a:lnTo>
                  <a:pt x="68156" y="8769"/>
                </a:lnTo>
                <a:lnTo>
                  <a:pt x="32684" y="32685"/>
                </a:lnTo>
                <a:lnTo>
                  <a:pt x="8769" y="68156"/>
                </a:lnTo>
                <a:lnTo>
                  <a:pt x="0" y="111593"/>
                </a:lnTo>
                <a:lnTo>
                  <a:pt x="0" y="909952"/>
                </a:lnTo>
                <a:lnTo>
                  <a:pt x="8769" y="953389"/>
                </a:lnTo>
                <a:lnTo>
                  <a:pt x="32684" y="988860"/>
                </a:lnTo>
                <a:lnTo>
                  <a:pt x="68156" y="1012775"/>
                </a:lnTo>
                <a:lnTo>
                  <a:pt x="111593" y="1021545"/>
                </a:lnTo>
                <a:lnTo>
                  <a:pt x="3615804" y="1021545"/>
                </a:lnTo>
                <a:lnTo>
                  <a:pt x="3659241" y="1012775"/>
                </a:lnTo>
                <a:lnTo>
                  <a:pt x="3694713" y="988860"/>
                </a:lnTo>
                <a:lnTo>
                  <a:pt x="3718628" y="953389"/>
                </a:lnTo>
                <a:lnTo>
                  <a:pt x="3727397" y="909952"/>
                </a:lnTo>
                <a:lnTo>
                  <a:pt x="3727397" y="111593"/>
                </a:lnTo>
                <a:lnTo>
                  <a:pt x="3718628" y="68156"/>
                </a:lnTo>
                <a:lnTo>
                  <a:pt x="3694713" y="32685"/>
                </a:lnTo>
                <a:lnTo>
                  <a:pt x="3659241" y="8769"/>
                </a:lnTo>
                <a:lnTo>
                  <a:pt x="3615804" y="0"/>
                </a:lnTo>
                <a:close/>
              </a:path>
            </a:pathLst>
          </a:custGeom>
          <a:solidFill>
            <a:srgbClr val="FFF4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8438386" y="4735468"/>
            <a:ext cx="2680335" cy="7264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 algn="just">
              <a:lnSpc>
                <a:spcPts val="1800"/>
              </a:lnSpc>
              <a:spcBef>
                <a:spcPts val="259"/>
              </a:spcBef>
            </a:pPr>
            <a:r>
              <a:rPr sz="1600" dirty="0">
                <a:latin typeface="Arial MT"/>
                <a:cs typeface="Arial MT"/>
              </a:rPr>
              <a:t>Bleeding pelvic </a:t>
            </a:r>
            <a:r>
              <a:rPr sz="1600" spc="-5" dirty="0">
                <a:latin typeface="Arial MT"/>
                <a:cs typeface="Arial MT"/>
              </a:rPr>
              <a:t>fractures with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hemodynamic</a:t>
            </a:r>
            <a:r>
              <a:rPr sz="1600" spc="-3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instability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have </a:t>
            </a:r>
            <a:r>
              <a:rPr sz="1600" spc="-434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up </a:t>
            </a:r>
            <a:r>
              <a:rPr sz="1600" dirty="0">
                <a:latin typeface="Arial MT"/>
                <a:cs typeface="Arial MT"/>
              </a:rPr>
              <a:t>to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b="1" dirty="0">
                <a:solidFill>
                  <a:srgbClr val="921928"/>
                </a:solidFill>
                <a:latin typeface="Arial"/>
                <a:cs typeface="Arial"/>
              </a:rPr>
              <a:t>40%</a:t>
            </a:r>
            <a:r>
              <a:rPr sz="1600" b="1" spc="-5" dirty="0">
                <a:solidFill>
                  <a:srgbClr val="921928"/>
                </a:solidFill>
                <a:latin typeface="Arial"/>
                <a:cs typeface="Arial"/>
              </a:rPr>
              <a:t> mortality</a:t>
            </a:r>
            <a:endParaRPr sz="1600">
              <a:latin typeface="Arial"/>
              <a:cs typeface="Arial"/>
            </a:endParaRPr>
          </a:p>
        </p:txBody>
      </p:sp>
      <p:pic>
        <p:nvPicPr>
          <p:cNvPr id="15" name="object 1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791282" y="4786226"/>
            <a:ext cx="444582" cy="387050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818923" y="2091522"/>
            <a:ext cx="3432550" cy="2293256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083614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746053" y="6560678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7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091669" y="284892"/>
            <a:ext cx="6009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9: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Circulation Hemorrhage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Control 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685750" y="731446"/>
            <a:ext cx="6820534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 marR="5080" indent="1050290">
              <a:lnSpc>
                <a:spcPts val="2080"/>
              </a:lnSpc>
              <a:spcBef>
                <a:spcPts val="450"/>
              </a:spcBef>
            </a:pPr>
            <a:r>
              <a:rPr spc="-5" dirty="0">
                <a:solidFill>
                  <a:srgbClr val="000000"/>
                </a:solidFill>
              </a:rPr>
              <a:t>CONSIDERATIONS </a:t>
            </a:r>
            <a:r>
              <a:rPr spc="10" dirty="0">
                <a:solidFill>
                  <a:srgbClr val="000000"/>
                </a:solidFill>
              </a:rPr>
              <a:t>AND </a:t>
            </a:r>
            <a:r>
              <a:rPr spc="-10" dirty="0">
                <a:solidFill>
                  <a:srgbClr val="000000"/>
                </a:solidFill>
              </a:rPr>
              <a:t>APPLICATION </a:t>
            </a:r>
            <a:r>
              <a:rPr spc="-5" dirty="0">
                <a:solidFill>
                  <a:srgbClr val="000000"/>
                </a:solidFill>
              </a:rPr>
              <a:t> </a:t>
            </a:r>
            <a:r>
              <a:rPr spc="10" dirty="0">
                <a:solidFill>
                  <a:srgbClr val="000000"/>
                </a:solidFill>
              </a:rPr>
              <a:t>METHODS</a:t>
            </a:r>
            <a:r>
              <a:rPr spc="5" dirty="0">
                <a:solidFill>
                  <a:srgbClr val="000000"/>
                </a:solidFill>
              </a:rPr>
              <a:t> OF </a:t>
            </a:r>
            <a:r>
              <a:rPr spc="-20" dirty="0">
                <a:solidFill>
                  <a:srgbClr val="921928"/>
                </a:solidFill>
              </a:rPr>
              <a:t>PELVIC</a:t>
            </a:r>
            <a:r>
              <a:rPr spc="5" dirty="0">
                <a:solidFill>
                  <a:srgbClr val="921928"/>
                </a:solidFill>
              </a:rPr>
              <a:t> COMPRESSION</a:t>
            </a:r>
            <a:r>
              <a:rPr spc="10" dirty="0">
                <a:solidFill>
                  <a:srgbClr val="921928"/>
                </a:solidFill>
              </a:rPr>
              <a:t> </a:t>
            </a:r>
            <a:r>
              <a:rPr spc="5" dirty="0">
                <a:solidFill>
                  <a:srgbClr val="921928"/>
                </a:solidFill>
              </a:rPr>
              <a:t>DEVICES (PCDs)</a:t>
            </a:r>
          </a:p>
        </p:txBody>
      </p:sp>
      <p:sp>
        <p:nvSpPr>
          <p:cNvPr id="6" name="object 6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832549" y="6099860"/>
            <a:ext cx="261556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31950" algn="l"/>
                <a:tab pos="22631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 A R	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C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25654" y="2025332"/>
            <a:ext cx="1931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Apply</a:t>
            </a:r>
            <a:r>
              <a:rPr sz="1800" b="1" spc="-4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PCD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when: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05042" y="2444432"/>
            <a:ext cx="3404870" cy="17856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80645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Mechanism of injury includes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severe</a:t>
            </a:r>
            <a:r>
              <a:rPr sz="1800" b="1" spc="-1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blunt</a:t>
            </a:r>
            <a:r>
              <a:rPr sz="1800" b="1" spc="-1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force</a:t>
            </a:r>
            <a:r>
              <a:rPr sz="1800" b="1" spc="-1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trauma</a:t>
            </a:r>
            <a:r>
              <a:rPr sz="1800" b="1" spc="-1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and/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blast injury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1200"/>
              </a:spcBef>
            </a:pP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5" dirty="0">
                <a:latin typeface="Arial MT"/>
                <a:cs typeface="Arial MT"/>
              </a:rPr>
              <a:t>casualty </a:t>
            </a:r>
            <a:r>
              <a:rPr sz="1800" dirty="0">
                <a:latin typeface="Arial MT"/>
                <a:cs typeface="Arial MT"/>
              </a:rPr>
              <a:t>has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one or more of </a:t>
            </a:r>
            <a:r>
              <a:rPr sz="1800" b="1" spc="-49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the indications </a:t>
            </a:r>
            <a:r>
              <a:rPr sz="1800" dirty="0">
                <a:latin typeface="Arial MT"/>
                <a:cs typeface="Arial MT"/>
              </a:rPr>
              <a:t>previously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mentioned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70757" y="2541019"/>
            <a:ext cx="0" cy="720090"/>
          </a:xfrm>
          <a:custGeom>
            <a:avLst/>
            <a:gdLst/>
            <a:ahLst/>
            <a:cxnLst/>
            <a:rect l="l" t="t" r="r" b="b"/>
            <a:pathLst>
              <a:path h="720089">
                <a:moveTo>
                  <a:pt x="0" y="719999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6186281" y="2535725"/>
            <a:ext cx="14592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PelvicBinder</a:t>
            </a:r>
            <a:r>
              <a:rPr sz="1800" spc="-7" baseline="18518" dirty="0">
                <a:latin typeface="Arial MT"/>
                <a:cs typeface="Arial MT"/>
              </a:rPr>
              <a:t>®</a:t>
            </a:r>
            <a:endParaRPr sz="1800" baseline="18518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186281" y="5007211"/>
            <a:ext cx="135763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38100" marR="304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SAM</a:t>
            </a:r>
            <a:r>
              <a:rPr sz="1800" baseline="18518" dirty="0">
                <a:latin typeface="Arial MT"/>
                <a:cs typeface="Arial MT"/>
              </a:rPr>
              <a:t>®</a:t>
            </a:r>
            <a:r>
              <a:rPr sz="1800" spc="97" baseline="18518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Pelvic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Sling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II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211680" y="3713906"/>
            <a:ext cx="1626235" cy="833119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20" dirty="0">
                <a:latin typeface="Arial MT"/>
                <a:cs typeface="Arial MT"/>
              </a:rPr>
              <a:t>T-POD™</a:t>
            </a:r>
            <a:r>
              <a:rPr sz="1800" spc="-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Pelvic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Stabilization </a:t>
            </a:r>
            <a:r>
              <a:rPr sz="1800" dirty="0">
                <a:latin typeface="Arial MT"/>
                <a:cs typeface="Arial MT"/>
              </a:rPr>
              <a:t> Device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41973" y="4405439"/>
            <a:ext cx="3883660" cy="1207135"/>
          </a:xfrm>
          <a:custGeom>
            <a:avLst/>
            <a:gdLst/>
            <a:ahLst/>
            <a:cxnLst/>
            <a:rect l="l" t="t" r="r" b="b"/>
            <a:pathLst>
              <a:path w="3883660" h="1207135">
                <a:moveTo>
                  <a:pt x="3787631" y="0"/>
                </a:moveTo>
                <a:lnTo>
                  <a:pt x="95736" y="0"/>
                </a:lnTo>
                <a:lnTo>
                  <a:pt x="58471" y="7523"/>
                </a:lnTo>
                <a:lnTo>
                  <a:pt x="28040" y="28040"/>
                </a:lnTo>
                <a:lnTo>
                  <a:pt x="7523" y="58471"/>
                </a:lnTo>
                <a:lnTo>
                  <a:pt x="0" y="95736"/>
                </a:lnTo>
                <a:lnTo>
                  <a:pt x="0" y="1111074"/>
                </a:lnTo>
                <a:lnTo>
                  <a:pt x="7523" y="1148339"/>
                </a:lnTo>
                <a:lnTo>
                  <a:pt x="28040" y="1178769"/>
                </a:lnTo>
                <a:lnTo>
                  <a:pt x="58471" y="1199287"/>
                </a:lnTo>
                <a:lnTo>
                  <a:pt x="95736" y="1206810"/>
                </a:lnTo>
                <a:lnTo>
                  <a:pt x="3787631" y="1206810"/>
                </a:lnTo>
                <a:lnTo>
                  <a:pt x="3824896" y="1199287"/>
                </a:lnTo>
                <a:lnTo>
                  <a:pt x="3855327" y="1178769"/>
                </a:lnTo>
                <a:lnTo>
                  <a:pt x="3875844" y="1148339"/>
                </a:lnTo>
                <a:lnTo>
                  <a:pt x="3883367" y="1111074"/>
                </a:lnTo>
                <a:lnTo>
                  <a:pt x="3883367" y="95736"/>
                </a:lnTo>
                <a:lnTo>
                  <a:pt x="3875844" y="58471"/>
                </a:lnTo>
                <a:lnTo>
                  <a:pt x="3855327" y="28040"/>
                </a:lnTo>
                <a:lnTo>
                  <a:pt x="3824896" y="7523"/>
                </a:lnTo>
                <a:lnTo>
                  <a:pt x="3787631" y="0"/>
                </a:lnTo>
                <a:close/>
              </a:path>
            </a:pathLst>
          </a:custGeom>
          <a:solidFill>
            <a:srgbClr val="FFF4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1077312" y="4468470"/>
            <a:ext cx="2980690" cy="9550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b="1" spc="-5" dirty="0">
                <a:latin typeface="Arial"/>
                <a:cs typeface="Arial"/>
              </a:rPr>
              <a:t>PLACE </a:t>
            </a:r>
            <a:r>
              <a:rPr sz="1600" dirty="0">
                <a:latin typeface="Arial MT"/>
                <a:cs typeface="Arial MT"/>
              </a:rPr>
              <a:t>at </a:t>
            </a:r>
            <a:r>
              <a:rPr sz="1600" spc="-5" dirty="0">
                <a:latin typeface="Arial MT"/>
                <a:cs typeface="Arial MT"/>
              </a:rPr>
              <a:t>the </a:t>
            </a:r>
            <a:r>
              <a:rPr sz="1600" dirty="0">
                <a:latin typeface="Arial MT"/>
                <a:cs typeface="Arial MT"/>
              </a:rPr>
              <a:t>level of </a:t>
            </a:r>
            <a:r>
              <a:rPr sz="1600" spc="-5" dirty="0">
                <a:latin typeface="Arial MT"/>
                <a:cs typeface="Arial MT"/>
              </a:rPr>
              <a:t>greater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trochanters, NOT the </a:t>
            </a:r>
            <a:r>
              <a:rPr sz="1600" dirty="0">
                <a:latin typeface="Arial MT"/>
                <a:cs typeface="Arial MT"/>
              </a:rPr>
              <a:t>iliac </a:t>
            </a:r>
            <a:r>
              <a:rPr sz="1600" spc="-5" dirty="0">
                <a:latin typeface="Arial MT"/>
                <a:cs typeface="Arial MT"/>
              </a:rPr>
              <a:t>crests.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 </a:t>
            </a:r>
            <a:r>
              <a:rPr sz="1600" dirty="0">
                <a:latin typeface="Arial MT"/>
                <a:cs typeface="Arial MT"/>
              </a:rPr>
              <a:t>one </a:t>
            </a:r>
            <a:r>
              <a:rPr sz="1600" spc="-25" dirty="0">
                <a:latin typeface="Arial MT"/>
                <a:cs typeface="Arial MT"/>
              </a:rPr>
              <a:t>study, </a:t>
            </a:r>
            <a:r>
              <a:rPr sz="1600" dirty="0">
                <a:latin typeface="Arial MT"/>
                <a:cs typeface="Arial MT"/>
              </a:rPr>
              <a:t>40% of </a:t>
            </a:r>
            <a:r>
              <a:rPr sz="1600" spc="-5" dirty="0">
                <a:latin typeface="Arial MT"/>
                <a:cs typeface="Arial MT"/>
              </a:rPr>
              <a:t>the </a:t>
            </a:r>
            <a:r>
              <a:rPr sz="1600" dirty="0">
                <a:latin typeface="Arial MT"/>
                <a:cs typeface="Arial MT"/>
              </a:rPr>
              <a:t>pelvic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binders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were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placed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too </a:t>
            </a:r>
            <a:r>
              <a:rPr sz="1600" dirty="0">
                <a:latin typeface="Arial MT"/>
                <a:cs typeface="Arial MT"/>
              </a:rPr>
              <a:t>high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341972" y="4559874"/>
            <a:ext cx="3896995" cy="2039620"/>
            <a:chOff x="341972" y="4559874"/>
            <a:chExt cx="3896995" cy="2039620"/>
          </a:xfrm>
        </p:grpSpPr>
        <p:pic>
          <p:nvPicPr>
            <p:cNvPr id="17" name="object 1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06853" y="4559874"/>
              <a:ext cx="444582" cy="387050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341972" y="5655245"/>
              <a:ext cx="3896995" cy="944244"/>
            </a:xfrm>
            <a:custGeom>
              <a:avLst/>
              <a:gdLst/>
              <a:ahLst/>
              <a:cxnLst/>
              <a:rect l="l" t="t" r="r" b="b"/>
              <a:pathLst>
                <a:path w="3896995" h="944245">
                  <a:moveTo>
                    <a:pt x="3793348" y="0"/>
                  </a:moveTo>
                  <a:lnTo>
                    <a:pt x="103113" y="0"/>
                  </a:lnTo>
                  <a:lnTo>
                    <a:pt x="62977" y="8103"/>
                  </a:lnTo>
                  <a:lnTo>
                    <a:pt x="30201" y="30201"/>
                  </a:lnTo>
                  <a:lnTo>
                    <a:pt x="8103" y="62977"/>
                  </a:lnTo>
                  <a:lnTo>
                    <a:pt x="0" y="103113"/>
                  </a:lnTo>
                  <a:lnTo>
                    <a:pt x="0" y="840806"/>
                  </a:lnTo>
                  <a:lnTo>
                    <a:pt x="8103" y="880942"/>
                  </a:lnTo>
                  <a:lnTo>
                    <a:pt x="30201" y="913718"/>
                  </a:lnTo>
                  <a:lnTo>
                    <a:pt x="62977" y="935816"/>
                  </a:lnTo>
                  <a:lnTo>
                    <a:pt x="103113" y="943920"/>
                  </a:lnTo>
                  <a:lnTo>
                    <a:pt x="3793348" y="943920"/>
                  </a:lnTo>
                  <a:lnTo>
                    <a:pt x="3833485" y="935816"/>
                  </a:lnTo>
                  <a:lnTo>
                    <a:pt x="3866261" y="913718"/>
                  </a:lnTo>
                  <a:lnTo>
                    <a:pt x="3888359" y="880942"/>
                  </a:lnTo>
                  <a:lnTo>
                    <a:pt x="3896462" y="840806"/>
                  </a:lnTo>
                  <a:lnTo>
                    <a:pt x="3896462" y="103113"/>
                  </a:lnTo>
                  <a:lnTo>
                    <a:pt x="3888359" y="62977"/>
                  </a:lnTo>
                  <a:lnTo>
                    <a:pt x="3866261" y="30201"/>
                  </a:lnTo>
                  <a:lnTo>
                    <a:pt x="3833485" y="8103"/>
                  </a:lnTo>
                  <a:lnTo>
                    <a:pt x="3793348" y="0"/>
                  </a:lnTo>
                  <a:close/>
                </a:path>
              </a:pathLst>
            </a:custGeom>
            <a:solidFill>
              <a:srgbClr val="FFF4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1079472" y="5720438"/>
            <a:ext cx="2510790" cy="7264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 algn="just">
              <a:lnSpc>
                <a:spcPts val="1800"/>
              </a:lnSpc>
              <a:spcBef>
                <a:spcPts val="259"/>
              </a:spcBef>
            </a:pPr>
            <a:r>
              <a:rPr sz="1600" b="1" dirty="0">
                <a:latin typeface="Arial"/>
                <a:cs typeface="Arial"/>
              </a:rPr>
              <a:t>SECURE </a:t>
            </a:r>
            <a:r>
              <a:rPr sz="1600" dirty="0">
                <a:latin typeface="Arial MT"/>
                <a:cs typeface="Arial MT"/>
              </a:rPr>
              <a:t>knees </a:t>
            </a:r>
            <a:r>
              <a:rPr sz="1600" spc="-5" dirty="0">
                <a:latin typeface="Arial MT"/>
                <a:cs typeface="Arial MT"/>
              </a:rPr>
              <a:t>and/or feet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together to </a:t>
            </a:r>
            <a:r>
              <a:rPr sz="1600" dirty="0">
                <a:latin typeface="Arial MT"/>
                <a:cs typeface="Arial MT"/>
              </a:rPr>
              <a:t>prevent </a:t>
            </a:r>
            <a:r>
              <a:rPr sz="1600" spc="-5" dirty="0">
                <a:latin typeface="Arial MT"/>
                <a:cs typeface="Arial MT"/>
              </a:rPr>
              <a:t>external </a:t>
            </a:r>
            <a:r>
              <a:rPr sz="1600" spc="-434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rotation </a:t>
            </a:r>
            <a:r>
              <a:rPr sz="1600" dirty="0">
                <a:latin typeface="Arial MT"/>
                <a:cs typeface="Arial MT"/>
              </a:rPr>
              <a:t>of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 </a:t>
            </a:r>
            <a:r>
              <a:rPr sz="1600" dirty="0">
                <a:latin typeface="Arial MT"/>
                <a:cs typeface="Arial MT"/>
              </a:rPr>
              <a:t>legs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20" name="object 2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06853" y="5809679"/>
            <a:ext cx="444582" cy="387050"/>
          </a:xfrm>
          <a:prstGeom prst="rect">
            <a:avLst/>
          </a:prstGeom>
        </p:spPr>
      </p:pic>
      <p:sp>
        <p:nvSpPr>
          <p:cNvPr id="21" name="object 21"/>
          <p:cNvSpPr/>
          <p:nvPr/>
        </p:nvSpPr>
        <p:spPr>
          <a:xfrm>
            <a:off x="470757" y="3521410"/>
            <a:ext cx="0" cy="720090"/>
          </a:xfrm>
          <a:custGeom>
            <a:avLst/>
            <a:gdLst/>
            <a:ahLst/>
            <a:cxnLst/>
            <a:rect l="l" t="t" r="r" b="b"/>
            <a:pathLst>
              <a:path h="720089">
                <a:moveTo>
                  <a:pt x="0" y="719999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8033076" y="5278561"/>
            <a:ext cx="3883660" cy="1207135"/>
          </a:xfrm>
          <a:custGeom>
            <a:avLst/>
            <a:gdLst/>
            <a:ahLst/>
            <a:cxnLst/>
            <a:rect l="l" t="t" r="r" b="b"/>
            <a:pathLst>
              <a:path w="3883659" h="1207135">
                <a:moveTo>
                  <a:pt x="3787631" y="0"/>
                </a:moveTo>
                <a:lnTo>
                  <a:pt x="95736" y="0"/>
                </a:lnTo>
                <a:lnTo>
                  <a:pt x="58471" y="7523"/>
                </a:lnTo>
                <a:lnTo>
                  <a:pt x="28040" y="28040"/>
                </a:lnTo>
                <a:lnTo>
                  <a:pt x="7523" y="58471"/>
                </a:lnTo>
                <a:lnTo>
                  <a:pt x="0" y="95736"/>
                </a:lnTo>
                <a:lnTo>
                  <a:pt x="0" y="1111073"/>
                </a:lnTo>
                <a:lnTo>
                  <a:pt x="7523" y="1148338"/>
                </a:lnTo>
                <a:lnTo>
                  <a:pt x="28040" y="1178769"/>
                </a:lnTo>
                <a:lnTo>
                  <a:pt x="58471" y="1199286"/>
                </a:lnTo>
                <a:lnTo>
                  <a:pt x="95736" y="1206809"/>
                </a:lnTo>
                <a:lnTo>
                  <a:pt x="3787631" y="1206809"/>
                </a:lnTo>
                <a:lnTo>
                  <a:pt x="3824896" y="1199286"/>
                </a:lnTo>
                <a:lnTo>
                  <a:pt x="3855327" y="1178769"/>
                </a:lnTo>
                <a:lnTo>
                  <a:pt x="3875844" y="1148338"/>
                </a:lnTo>
                <a:lnTo>
                  <a:pt x="3883367" y="1111073"/>
                </a:lnTo>
                <a:lnTo>
                  <a:pt x="3883367" y="95736"/>
                </a:lnTo>
                <a:lnTo>
                  <a:pt x="3875844" y="58471"/>
                </a:lnTo>
                <a:lnTo>
                  <a:pt x="3855327" y="28040"/>
                </a:lnTo>
                <a:lnTo>
                  <a:pt x="3824896" y="7523"/>
                </a:lnTo>
                <a:lnTo>
                  <a:pt x="3787631" y="0"/>
                </a:lnTo>
                <a:close/>
              </a:path>
            </a:pathLst>
          </a:custGeom>
          <a:solidFill>
            <a:srgbClr val="FFF4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8768416" y="5341593"/>
            <a:ext cx="2917825" cy="9550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dirty="0">
                <a:latin typeface="Arial MT"/>
                <a:cs typeface="Arial MT"/>
              </a:rPr>
              <a:t>Every </a:t>
            </a:r>
            <a:r>
              <a:rPr sz="1600" spc="-10" dirty="0">
                <a:latin typeface="Arial MT"/>
                <a:cs typeface="Arial MT"/>
              </a:rPr>
              <a:t>effort </a:t>
            </a:r>
            <a:r>
              <a:rPr sz="1600" dirty="0">
                <a:latin typeface="Arial MT"/>
                <a:cs typeface="Arial MT"/>
              </a:rPr>
              <a:t>should be made </a:t>
            </a:r>
            <a:r>
              <a:rPr sz="1600" spc="-5" dirty="0">
                <a:latin typeface="Arial MT"/>
                <a:cs typeface="Arial MT"/>
              </a:rPr>
              <a:t>to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control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bleeding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coming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from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open pelvic </a:t>
            </a:r>
            <a:r>
              <a:rPr sz="1600" spc="-5" dirty="0">
                <a:latin typeface="Arial MT"/>
                <a:cs typeface="Arial MT"/>
              </a:rPr>
              <a:t>fracture </a:t>
            </a:r>
            <a:r>
              <a:rPr sz="1600" dirty="0">
                <a:latin typeface="Arial MT"/>
                <a:cs typeface="Arial MT"/>
              </a:rPr>
              <a:t>or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associated </a:t>
            </a:r>
            <a:r>
              <a:rPr sz="1600" dirty="0">
                <a:latin typeface="Arial MT"/>
                <a:cs typeface="Arial MT"/>
              </a:rPr>
              <a:t>injuries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24" name="object 2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171919" y="5393342"/>
            <a:ext cx="444582" cy="387050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8111816" y="2025332"/>
            <a:ext cx="278257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spc="-5" dirty="0">
                <a:latin typeface="Arial"/>
                <a:cs typeface="Arial"/>
              </a:rPr>
              <a:t>Considerations for Pelvic </a:t>
            </a:r>
            <a:r>
              <a:rPr sz="1800" b="1" spc="-49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Compression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Device:</a:t>
            </a:r>
            <a:endParaRPr sz="18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291203" y="2617152"/>
            <a:ext cx="2986405" cy="2400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65480">
              <a:lnSpc>
                <a:spcPct val="1343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Open </a:t>
            </a:r>
            <a:r>
              <a:rPr sz="1800" dirty="0">
                <a:latin typeface="Arial MT"/>
                <a:cs typeface="Arial MT"/>
              </a:rPr>
              <a:t>Pelvic </a:t>
            </a:r>
            <a:r>
              <a:rPr sz="1800" spc="-5" dirty="0">
                <a:latin typeface="Arial MT"/>
                <a:cs typeface="Arial MT"/>
              </a:rPr>
              <a:t>Fractures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Perineal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Lacerations</a:t>
            </a:r>
            <a:endParaRPr sz="1800">
              <a:latin typeface="Arial MT"/>
              <a:cs typeface="Arial MT"/>
            </a:endParaRPr>
          </a:p>
          <a:p>
            <a:pPr marL="12700" marR="665480">
              <a:lnSpc>
                <a:spcPts val="2100"/>
              </a:lnSpc>
              <a:spcBef>
                <a:spcPts val="860"/>
              </a:spcBef>
            </a:pPr>
            <a:r>
              <a:rPr sz="1800" spc="-5" dirty="0">
                <a:latin typeface="Arial MT"/>
                <a:cs typeface="Arial MT"/>
              </a:rPr>
              <a:t>Intraabdominal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injuries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requiring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surgery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80"/>
              </a:spcBef>
            </a:pPr>
            <a:r>
              <a:rPr sz="1800" dirty="0">
                <a:latin typeface="Arial MT"/>
                <a:cs typeface="Arial MT"/>
              </a:rPr>
              <a:t>Burns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860"/>
              </a:spcBef>
            </a:pPr>
            <a:r>
              <a:rPr sz="1800" dirty="0">
                <a:latin typeface="Arial MT"/>
                <a:cs typeface="Arial MT"/>
              </a:rPr>
              <a:t>Severe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associated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pelvic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soft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tissue </a:t>
            </a:r>
            <a:r>
              <a:rPr sz="1800" dirty="0">
                <a:latin typeface="Arial MT"/>
                <a:cs typeface="Arial MT"/>
              </a:rPr>
              <a:t>injuries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8171919" y="2753283"/>
            <a:ext cx="0" cy="314960"/>
          </a:xfrm>
          <a:custGeom>
            <a:avLst/>
            <a:gdLst/>
            <a:ahLst/>
            <a:cxnLst/>
            <a:rect l="l" t="t" r="r" b="b"/>
            <a:pathLst>
              <a:path h="314960">
                <a:moveTo>
                  <a:pt x="0" y="31476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8172870" y="3127699"/>
            <a:ext cx="0" cy="314960"/>
          </a:xfrm>
          <a:custGeom>
            <a:avLst/>
            <a:gdLst/>
            <a:ahLst/>
            <a:cxnLst/>
            <a:rect l="l" t="t" r="r" b="b"/>
            <a:pathLst>
              <a:path h="314960">
                <a:moveTo>
                  <a:pt x="0" y="31476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8171919" y="3521410"/>
            <a:ext cx="0" cy="509270"/>
          </a:xfrm>
          <a:custGeom>
            <a:avLst/>
            <a:gdLst/>
            <a:ahLst/>
            <a:cxnLst/>
            <a:rect l="l" t="t" r="r" b="b"/>
            <a:pathLst>
              <a:path h="509270">
                <a:moveTo>
                  <a:pt x="0" y="50916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8171919" y="4166161"/>
            <a:ext cx="0" cy="314960"/>
          </a:xfrm>
          <a:custGeom>
            <a:avLst/>
            <a:gdLst/>
            <a:ahLst/>
            <a:cxnLst/>
            <a:rect l="l" t="t" r="r" b="b"/>
            <a:pathLst>
              <a:path h="314960">
                <a:moveTo>
                  <a:pt x="0" y="31476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8171919" y="4559874"/>
            <a:ext cx="0" cy="509270"/>
          </a:xfrm>
          <a:custGeom>
            <a:avLst/>
            <a:gdLst/>
            <a:ahLst/>
            <a:cxnLst/>
            <a:rect l="l" t="t" r="r" b="b"/>
            <a:pathLst>
              <a:path h="509270">
                <a:moveTo>
                  <a:pt x="0" y="50916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2" name="object 3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582490" y="2404209"/>
            <a:ext cx="1199445" cy="1021126"/>
          </a:xfrm>
          <a:prstGeom prst="rect">
            <a:avLst/>
          </a:prstGeom>
        </p:spPr>
      </p:pic>
      <p:pic>
        <p:nvPicPr>
          <p:cNvPr id="33" name="object 33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445375" y="4954399"/>
            <a:ext cx="1610639" cy="757273"/>
          </a:xfrm>
          <a:prstGeom prst="rect">
            <a:avLst/>
          </a:prstGeom>
        </p:spPr>
      </p:pic>
      <p:pic>
        <p:nvPicPr>
          <p:cNvPr id="34" name="object 34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490151" y="3698709"/>
            <a:ext cx="1453131" cy="934905"/>
          </a:xfrm>
          <a:prstGeom prst="rect">
            <a:avLst/>
          </a:prstGeom>
        </p:spPr>
      </p:pic>
      <p:sp>
        <p:nvSpPr>
          <p:cNvPr id="35" name="object 3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8</a:t>
            </a:fld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0" y="861726"/>
            <a:ext cx="12192000" cy="359778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932180" marR="5080" indent="-920115" algn="ctr">
              <a:lnSpc>
                <a:spcPts val="2200"/>
              </a:lnSpc>
              <a:spcBef>
                <a:spcPts val="245"/>
              </a:spcBef>
            </a:pPr>
            <a:r>
              <a:rPr sz="4000" b="1" spc="-25" dirty="0">
                <a:solidFill>
                  <a:srgbClr val="FFFFFF"/>
                </a:solidFill>
                <a:latin typeface="Arial"/>
                <a:cs typeface="Arial"/>
              </a:rPr>
              <a:t>PELVIC </a:t>
            </a:r>
            <a:r>
              <a:rPr sz="4000" b="1" dirty="0">
                <a:solidFill>
                  <a:srgbClr val="FFFFFF"/>
                </a:solidFill>
                <a:latin typeface="Arial"/>
                <a:cs typeface="Arial"/>
              </a:rPr>
              <a:t>COMPRESSION DEVICE</a:t>
            </a:r>
            <a:endParaRPr sz="4000" dirty="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7" name="object 7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2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9</a:t>
            </a:fld>
            <a:endParaRPr dirty="0"/>
          </a:p>
        </p:txBody>
      </p:sp>
      <p:pic>
        <p:nvPicPr>
          <p:cNvPr id="12" name="9a. Pelvic Compression Device (PCD)">
            <a:hlinkClick r:id="" action="ppaction://media"/>
            <a:extLst>
              <a:ext uri="{FF2B5EF4-FFF2-40B4-BE49-F238E27FC236}">
                <a16:creationId xmlns:a16="http://schemas.microsoft.com/office/drawing/2014/main" id="{1D6D41AF-0577-7C84-7B88-EA13261EDB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901622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21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091669" y="284892"/>
            <a:ext cx="6009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9: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Circulation Hemorrhage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Control 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301479" y="732388"/>
            <a:ext cx="5589270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marR="5080" indent="473709">
              <a:lnSpc>
                <a:spcPts val="3790"/>
              </a:lnSpc>
              <a:spcBef>
                <a:spcPts val="665"/>
              </a:spcBef>
            </a:pPr>
            <a:r>
              <a:rPr sz="3600" spc="-5" dirty="0">
                <a:solidFill>
                  <a:srgbClr val="921928"/>
                </a:solidFill>
              </a:rPr>
              <a:t>IMPROVISED </a:t>
            </a:r>
            <a:r>
              <a:rPr sz="3600" spc="-50" dirty="0">
                <a:solidFill>
                  <a:srgbClr val="000000"/>
                </a:solidFill>
              </a:rPr>
              <a:t>PELVIC </a:t>
            </a:r>
            <a:r>
              <a:rPr sz="3600" spc="-4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COMPRESSION</a:t>
            </a:r>
            <a:r>
              <a:rPr sz="3600" spc="-30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DEVICES</a:t>
            </a:r>
            <a:endParaRPr sz="3600"/>
          </a:p>
        </p:txBody>
      </p:sp>
      <p:sp>
        <p:nvSpPr>
          <p:cNvPr id="6" name="object 6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832549" y="6099860"/>
            <a:ext cx="261556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31950" algn="l"/>
                <a:tab pos="22631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 A R	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C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08691" y="4518921"/>
            <a:ext cx="30073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Use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casualty’s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uniform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pants: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30941" y="4844041"/>
            <a:ext cx="4752340" cy="11303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b="1" dirty="0">
                <a:latin typeface="Arial"/>
                <a:cs typeface="Arial"/>
              </a:rPr>
              <a:t>CUT</a:t>
            </a:r>
            <a:r>
              <a:rPr sz="1800" b="1" spc="-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from the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ankles</a:t>
            </a:r>
            <a:r>
              <a:rPr sz="1800" spc="-5" dirty="0">
                <a:latin typeface="Arial MT"/>
                <a:cs typeface="Arial MT"/>
              </a:rPr>
              <a:t> to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greater trochanters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</a:pPr>
            <a:r>
              <a:rPr sz="1800" b="1" dirty="0">
                <a:latin typeface="Arial"/>
                <a:cs typeface="Arial"/>
              </a:rPr>
              <a:t>SPREAD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them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out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sides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</a:pPr>
            <a:r>
              <a:rPr sz="1800" b="1" spc="-25" dirty="0">
                <a:latin typeface="Arial"/>
                <a:cs typeface="Arial"/>
              </a:rPr>
              <a:t>DRAW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them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tightly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across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pelvis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293802" y="2030788"/>
            <a:ext cx="3279140" cy="10998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Use </a:t>
            </a:r>
            <a:r>
              <a:rPr sz="1800" spc="-5" dirty="0">
                <a:latin typeface="Arial MT"/>
                <a:cs typeface="Arial MT"/>
              </a:rPr>
              <a:t>other materials that </a:t>
            </a:r>
            <a:r>
              <a:rPr sz="1800" dirty="0">
                <a:latin typeface="Arial MT"/>
                <a:cs typeface="Arial MT"/>
              </a:rPr>
              <a:t>can go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around </a:t>
            </a:r>
            <a:r>
              <a:rPr sz="1800" spc="-5" dirty="0">
                <a:latin typeface="Arial MT"/>
                <a:cs typeface="Arial MT"/>
              </a:rPr>
              <a:t>the circumference </a:t>
            </a:r>
            <a:r>
              <a:rPr sz="1800" dirty="0">
                <a:latin typeface="Arial MT"/>
                <a:cs typeface="Arial MT"/>
              </a:rPr>
              <a:t>of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pelvis </a:t>
            </a:r>
            <a:r>
              <a:rPr sz="1800" spc="-5" dirty="0">
                <a:latin typeface="Arial MT"/>
                <a:cs typeface="Arial MT"/>
              </a:rPr>
              <a:t>(sheets, blankets,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tourniquets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linked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spc="-15" dirty="0">
                <a:latin typeface="Arial MT"/>
                <a:cs typeface="Arial MT"/>
              </a:rPr>
              <a:t>together,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etc.)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782278" y="4971185"/>
            <a:ext cx="0" cy="288290"/>
          </a:xfrm>
          <a:custGeom>
            <a:avLst/>
            <a:gdLst/>
            <a:ahLst/>
            <a:cxnLst/>
            <a:rect l="l" t="t" r="r" b="b"/>
            <a:pathLst>
              <a:path h="288289">
                <a:moveTo>
                  <a:pt x="0" y="2880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82278" y="5335858"/>
            <a:ext cx="0" cy="288290"/>
          </a:xfrm>
          <a:custGeom>
            <a:avLst/>
            <a:gdLst/>
            <a:ahLst/>
            <a:cxnLst/>
            <a:rect l="l" t="t" r="r" b="b"/>
            <a:pathLst>
              <a:path h="288289">
                <a:moveTo>
                  <a:pt x="0" y="2880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82278" y="5700529"/>
            <a:ext cx="0" cy="288290"/>
          </a:xfrm>
          <a:custGeom>
            <a:avLst/>
            <a:gdLst/>
            <a:ahLst/>
            <a:cxnLst/>
            <a:rect l="l" t="t" r="r" b="b"/>
            <a:pathLst>
              <a:path h="288289">
                <a:moveTo>
                  <a:pt x="0" y="2880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6538009" y="3349788"/>
            <a:ext cx="2973705" cy="21539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Place </a:t>
            </a:r>
            <a:r>
              <a:rPr sz="1800" spc="-5" dirty="0">
                <a:latin typeface="Arial MT"/>
                <a:cs typeface="Arial MT"/>
              </a:rPr>
              <a:t>them </a:t>
            </a:r>
            <a:r>
              <a:rPr sz="1800" dirty="0">
                <a:latin typeface="Arial MT"/>
                <a:cs typeface="Arial MT"/>
              </a:rPr>
              <a:t>under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casualty, </a:t>
            </a:r>
            <a:r>
              <a:rPr sz="1800" dirty="0">
                <a:latin typeface="Arial MT"/>
                <a:cs typeface="Arial MT"/>
              </a:rPr>
              <a:t>encircling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pelvis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level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trochanters</a:t>
            </a:r>
            <a:endParaRPr sz="180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  <a:spcBef>
                <a:spcPts val="880"/>
              </a:spcBef>
            </a:pPr>
            <a:r>
              <a:rPr sz="1800" spc="-15" dirty="0">
                <a:latin typeface="Arial MT"/>
                <a:cs typeface="Arial MT"/>
              </a:rPr>
              <a:t>Tighten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secure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place</a:t>
            </a:r>
            <a:endParaRPr sz="1800">
              <a:latin typeface="Arial MT"/>
              <a:cs typeface="Arial MT"/>
            </a:endParaRPr>
          </a:p>
          <a:p>
            <a:pPr marL="12700" marR="156845" algn="just">
              <a:lnSpc>
                <a:spcPts val="2100"/>
              </a:lnSpc>
              <a:spcBef>
                <a:spcPts val="1060"/>
              </a:spcBef>
            </a:pPr>
            <a:r>
              <a:rPr sz="1800" b="1" dirty="0">
                <a:latin typeface="Arial"/>
                <a:cs typeface="Arial"/>
              </a:rPr>
              <a:t>SECURE </a:t>
            </a:r>
            <a:r>
              <a:rPr sz="1800" dirty="0">
                <a:latin typeface="Arial MT"/>
                <a:cs typeface="Arial MT"/>
              </a:rPr>
              <a:t>knees </a:t>
            </a:r>
            <a:r>
              <a:rPr sz="1800" spc="-5" dirty="0">
                <a:latin typeface="Arial MT"/>
                <a:cs typeface="Arial MT"/>
              </a:rPr>
              <a:t>and/or feet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together to </a:t>
            </a:r>
            <a:r>
              <a:rPr sz="1800" dirty="0">
                <a:latin typeface="Arial MT"/>
                <a:cs typeface="Arial MT"/>
              </a:rPr>
              <a:t>prevent </a:t>
            </a:r>
            <a:r>
              <a:rPr sz="1800" spc="-5" dirty="0">
                <a:latin typeface="Arial MT"/>
                <a:cs typeface="Arial MT"/>
              </a:rPr>
              <a:t>external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rotation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legs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6365249" y="3404790"/>
            <a:ext cx="0" cy="748030"/>
          </a:xfrm>
          <a:custGeom>
            <a:avLst/>
            <a:gdLst/>
            <a:ahLst/>
            <a:cxnLst/>
            <a:rect l="l" t="t" r="r" b="b"/>
            <a:pathLst>
              <a:path h="748029">
                <a:moveTo>
                  <a:pt x="0" y="747896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365249" y="4333479"/>
            <a:ext cx="0" cy="288290"/>
          </a:xfrm>
          <a:custGeom>
            <a:avLst/>
            <a:gdLst/>
            <a:ahLst/>
            <a:cxnLst/>
            <a:rect l="l" t="t" r="r" b="b"/>
            <a:pathLst>
              <a:path h="288289">
                <a:moveTo>
                  <a:pt x="0" y="2880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365249" y="4781597"/>
            <a:ext cx="0" cy="718820"/>
          </a:xfrm>
          <a:custGeom>
            <a:avLst/>
            <a:gdLst/>
            <a:ahLst/>
            <a:cxnLst/>
            <a:rect l="l" t="t" r="r" b="b"/>
            <a:pathLst>
              <a:path h="718820">
                <a:moveTo>
                  <a:pt x="0" y="718685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" name="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023685" y="1616949"/>
            <a:ext cx="3168314" cy="4745556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16836" y="1908313"/>
            <a:ext cx="2484009" cy="2484781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413940" y="1908313"/>
            <a:ext cx="2484781" cy="2484781"/>
          </a:xfrm>
          <a:prstGeom prst="rect">
            <a:avLst/>
          </a:prstGeom>
        </p:spPr>
      </p:pic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10</a:t>
            </a:fld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084475" y="284892"/>
            <a:ext cx="6022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9: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Circulatory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Hemorrhage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Control 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398746" y="975276"/>
            <a:ext cx="33655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FFFF"/>
                </a:solidFill>
              </a:rPr>
              <a:t>SK</a:t>
            </a:r>
            <a:r>
              <a:rPr sz="3600" spc="-5" dirty="0">
                <a:solidFill>
                  <a:srgbClr val="FFFFFF"/>
                </a:solidFill>
              </a:rPr>
              <a:t>IL</a:t>
            </a:r>
            <a:r>
              <a:rPr sz="3600" dirty="0">
                <a:solidFill>
                  <a:srgbClr val="FFFFFF"/>
                </a:solidFill>
              </a:rPr>
              <a:t>L</a:t>
            </a:r>
            <a:r>
              <a:rPr sz="3600" spc="-370" dirty="0">
                <a:solidFill>
                  <a:srgbClr val="FFFFFF"/>
                </a:solidFill>
              </a:rPr>
              <a:t> </a:t>
            </a:r>
            <a:r>
              <a:rPr sz="3600" dirty="0">
                <a:solidFill>
                  <a:srgbClr val="FFFFFF"/>
                </a:solidFill>
              </a:rPr>
              <a:t>S</a:t>
            </a:r>
            <a:r>
              <a:rPr sz="3600" spc="-270" dirty="0">
                <a:solidFill>
                  <a:srgbClr val="FFFFFF"/>
                </a:solidFill>
              </a:rPr>
              <a:t>TA</a:t>
            </a:r>
            <a:r>
              <a:rPr sz="3600" spc="-5" dirty="0">
                <a:solidFill>
                  <a:srgbClr val="FFFFFF"/>
                </a:solidFill>
              </a:rPr>
              <a:t>TIO</a:t>
            </a:r>
            <a:r>
              <a:rPr sz="3600" dirty="0">
                <a:solidFill>
                  <a:srgbClr val="FFFFFF"/>
                </a:solidFill>
              </a:rPr>
              <a:t>N</a:t>
            </a:r>
            <a:endParaRPr sz="3600"/>
          </a:p>
        </p:txBody>
      </p:sp>
      <p:sp>
        <p:nvSpPr>
          <p:cNvPr id="7" name="object 7"/>
          <p:cNvSpPr txBox="1"/>
          <p:nvPr/>
        </p:nvSpPr>
        <p:spPr>
          <a:xfrm>
            <a:off x="2059981" y="1785034"/>
            <a:ext cx="7929245" cy="26530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CoTCCC-Recommended and Improvised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PCDs</a:t>
            </a:r>
            <a:endParaRPr sz="2800">
              <a:latin typeface="Arial"/>
              <a:cs typeface="Arial"/>
            </a:endParaRPr>
          </a:p>
          <a:p>
            <a:pPr marL="1633855" marR="586740" indent="7620">
              <a:lnSpc>
                <a:spcPct val="288500"/>
              </a:lnSpc>
              <a:spcBef>
                <a:spcPts val="705"/>
              </a:spcBef>
            </a:pP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CoTCCC-Recommended</a:t>
            </a:r>
            <a:r>
              <a:rPr sz="24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PCD</a:t>
            </a:r>
            <a:r>
              <a:rPr sz="2400" spc="-1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Application </a:t>
            </a:r>
            <a:r>
              <a:rPr sz="2400" spc="-6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Improvised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PCD</a:t>
            </a:r>
            <a:r>
              <a:rPr sz="2400" spc="-1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Application</a:t>
            </a:r>
            <a:endParaRPr sz="2400">
              <a:latin typeface="Arial MT"/>
              <a:cs typeface="Arial MT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817952" y="2878236"/>
            <a:ext cx="663057" cy="672396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810332" y="3933606"/>
            <a:ext cx="663057" cy="672396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11</a:t>
            </a:fld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091669" y="284892"/>
            <a:ext cx="6009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9: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Circulation Hemorrhage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Control 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001875" y="721276"/>
            <a:ext cx="8188959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00"/>
                </a:solidFill>
              </a:rPr>
              <a:t>WOUND</a:t>
            </a:r>
            <a:r>
              <a:rPr sz="3600" spc="-20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921928"/>
                </a:solidFill>
              </a:rPr>
              <a:t>EXPOSURE</a:t>
            </a:r>
            <a:r>
              <a:rPr sz="3600" spc="-25" dirty="0">
                <a:solidFill>
                  <a:srgbClr val="921928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&amp;</a:t>
            </a:r>
            <a:r>
              <a:rPr sz="3600" spc="-155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ASSESSMENT</a:t>
            </a:r>
            <a:endParaRPr sz="3600"/>
          </a:p>
        </p:txBody>
      </p:sp>
      <p:sp>
        <p:nvSpPr>
          <p:cNvPr id="6" name="object 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752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80"/>
              </a:spcBef>
            </a:pPr>
            <a:r>
              <a:rPr dirty="0"/>
              <a:t>Key</a:t>
            </a:r>
            <a:r>
              <a:rPr spc="-40" dirty="0"/>
              <a:t> </a:t>
            </a:r>
            <a:r>
              <a:rPr spc="-5" dirty="0"/>
              <a:t>Points:</a:t>
            </a:r>
          </a:p>
          <a:p>
            <a:pPr marL="245110">
              <a:lnSpc>
                <a:spcPct val="100000"/>
              </a:lnSpc>
              <a:spcBef>
                <a:spcPts val="960"/>
              </a:spcBef>
            </a:pPr>
            <a:r>
              <a:rPr sz="1800" spc="-5" dirty="0">
                <a:solidFill>
                  <a:srgbClr val="000000"/>
                </a:solidFill>
              </a:rPr>
              <a:t>EXPOSE</a:t>
            </a:r>
            <a:r>
              <a:rPr sz="1800" spc="-15" dirty="0">
                <a:solidFill>
                  <a:srgbClr val="000000"/>
                </a:solidFill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all</a:t>
            </a:r>
            <a:r>
              <a:rPr sz="1800" b="0" spc="-1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wounds,</a:t>
            </a:r>
            <a:r>
              <a:rPr sz="1800" b="0" spc="-1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if</a:t>
            </a:r>
            <a:r>
              <a:rPr sz="1800" b="0" spc="-1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not</a:t>
            </a:r>
            <a:r>
              <a:rPr sz="1800" b="0" spc="-1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previously</a:t>
            </a:r>
            <a:r>
              <a:rPr sz="1800" b="0" spc="-1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accomplished</a:t>
            </a:r>
            <a:endParaRPr sz="1800">
              <a:latin typeface="Arial MT"/>
              <a:cs typeface="Arial MT"/>
            </a:endParaRPr>
          </a:p>
          <a:p>
            <a:pPr marL="245110" marR="276225">
              <a:lnSpc>
                <a:spcPts val="2100"/>
              </a:lnSpc>
              <a:spcBef>
                <a:spcPts val="660"/>
              </a:spcBef>
            </a:pP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Use</a:t>
            </a:r>
            <a:r>
              <a:rPr sz="1800" b="0" spc="-1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trauma</a:t>
            </a:r>
            <a:r>
              <a:rPr sz="1800" b="0" spc="-1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shears,</a:t>
            </a:r>
            <a:r>
              <a:rPr sz="1800" b="0" spc="-1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not</a:t>
            </a:r>
            <a:r>
              <a:rPr sz="1800" b="0" spc="-1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unguarded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sharp</a:t>
            </a:r>
            <a:r>
              <a:rPr sz="1800" b="0" spc="-1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blades,</a:t>
            </a:r>
            <a:r>
              <a:rPr sz="1800" b="0" spc="-1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to</a:t>
            </a:r>
            <a:r>
              <a:rPr sz="1800" b="0" spc="-1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avoid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causing </a:t>
            </a:r>
            <a:r>
              <a:rPr sz="1800" b="0" spc="-484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additional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injuries</a:t>
            </a:r>
            <a:endParaRPr sz="1800">
              <a:latin typeface="Arial MT"/>
              <a:cs typeface="Arial MT"/>
            </a:endParaRPr>
          </a:p>
          <a:p>
            <a:pPr marL="245110" marR="46990">
              <a:lnSpc>
                <a:spcPts val="2100"/>
              </a:lnSpc>
              <a:spcBef>
                <a:spcPts val="600"/>
              </a:spcBef>
            </a:pP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Assess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whether tourniquet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has been applied close enough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to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wound </a:t>
            </a:r>
            <a:r>
              <a:rPr sz="1800" b="0" spc="-49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to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minimize loss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of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viable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 tissue</a:t>
            </a:r>
            <a:endParaRPr sz="1800">
              <a:latin typeface="Arial MT"/>
              <a:cs typeface="Arial MT"/>
            </a:endParaRPr>
          </a:p>
          <a:p>
            <a:pPr marL="245110" marR="327025">
              <a:lnSpc>
                <a:spcPts val="2100"/>
              </a:lnSpc>
              <a:spcBef>
                <a:spcPts val="600"/>
              </a:spcBef>
            </a:pP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Determine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 if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wound</a:t>
            </a:r>
            <a:r>
              <a:rPr sz="1800" b="0" spc="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bleeding might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be</a:t>
            </a:r>
            <a:r>
              <a:rPr sz="1800" b="0" spc="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controlled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without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requiring </a:t>
            </a:r>
            <a:r>
              <a:rPr sz="1800" b="0" spc="-484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a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 tourniquet</a:t>
            </a:r>
            <a:endParaRPr sz="1800">
              <a:latin typeface="Arial MT"/>
              <a:cs typeface="Arial MT"/>
            </a:endParaRPr>
          </a:p>
          <a:p>
            <a:pPr marL="245110" marR="758825">
              <a:lnSpc>
                <a:spcPts val="2100"/>
              </a:lnSpc>
              <a:spcBef>
                <a:spcPts val="600"/>
              </a:spcBef>
            </a:pP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Conditions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unlikely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 to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 be amenable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to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tourniquet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replacement </a:t>
            </a:r>
            <a:r>
              <a:rPr sz="1800" b="0" spc="-49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(or</a:t>
            </a:r>
            <a:r>
              <a:rPr sz="1800" b="0" spc="-1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conversion)</a:t>
            </a:r>
            <a:endParaRPr sz="1800">
              <a:latin typeface="Arial MT"/>
              <a:cs typeface="Arial MT"/>
            </a:endParaRPr>
          </a:p>
          <a:p>
            <a:pPr marL="432434" marR="5096510">
              <a:lnSpc>
                <a:spcPts val="2700"/>
              </a:lnSpc>
              <a:spcBef>
                <a:spcPts val="120"/>
              </a:spcBef>
            </a:pP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Amputations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 Severed</a:t>
            </a:r>
            <a:r>
              <a:rPr sz="1800" b="0" spc="-6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arteries</a:t>
            </a:r>
            <a:endParaRPr sz="1800">
              <a:latin typeface="Arial MT"/>
              <a:cs typeface="Arial MT"/>
            </a:endParaRPr>
          </a:p>
          <a:p>
            <a:pPr marL="432434">
              <a:lnSpc>
                <a:spcPct val="100000"/>
              </a:lnSpc>
              <a:spcBef>
                <a:spcPts val="360"/>
              </a:spcBef>
            </a:pP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Deep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 arterial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 wounds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in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 difficult to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 pack</a:t>
            </a:r>
            <a:r>
              <a:rPr sz="1800" b="0" spc="-1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or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apply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pressure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locations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4832549" y="6099860"/>
            <a:ext cx="261556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31950" algn="l"/>
                <a:tab pos="22631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 A R	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C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428812" y="1985260"/>
            <a:ext cx="0" cy="288290"/>
          </a:xfrm>
          <a:custGeom>
            <a:avLst/>
            <a:gdLst/>
            <a:ahLst/>
            <a:cxnLst/>
            <a:rect l="l" t="t" r="r" b="b"/>
            <a:pathLst>
              <a:path h="288289">
                <a:moveTo>
                  <a:pt x="0" y="288000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428812" y="2362104"/>
            <a:ext cx="0" cy="467995"/>
          </a:xfrm>
          <a:custGeom>
            <a:avLst/>
            <a:gdLst/>
            <a:ahLst/>
            <a:cxnLst/>
            <a:rect l="l" t="t" r="r" b="b"/>
            <a:pathLst>
              <a:path h="467994">
                <a:moveTo>
                  <a:pt x="0" y="467999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428812" y="2963391"/>
            <a:ext cx="0" cy="467995"/>
          </a:xfrm>
          <a:custGeom>
            <a:avLst/>
            <a:gdLst/>
            <a:ahLst/>
            <a:cxnLst/>
            <a:rect l="l" t="t" r="r" b="b"/>
            <a:pathLst>
              <a:path h="467995">
                <a:moveTo>
                  <a:pt x="0" y="467999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428812" y="3581305"/>
            <a:ext cx="0" cy="467995"/>
          </a:xfrm>
          <a:custGeom>
            <a:avLst/>
            <a:gdLst/>
            <a:ahLst/>
            <a:cxnLst/>
            <a:rect l="l" t="t" r="r" b="b"/>
            <a:pathLst>
              <a:path h="467995">
                <a:moveTo>
                  <a:pt x="0" y="467999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428812" y="4232468"/>
            <a:ext cx="0" cy="467995"/>
          </a:xfrm>
          <a:custGeom>
            <a:avLst/>
            <a:gdLst/>
            <a:ahLst/>
            <a:cxnLst/>
            <a:rect l="l" t="t" r="r" b="b"/>
            <a:pathLst>
              <a:path h="467995">
                <a:moveTo>
                  <a:pt x="0" y="467999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616591" y="4892868"/>
            <a:ext cx="101600" cy="136525"/>
          </a:xfrm>
          <a:custGeom>
            <a:avLst/>
            <a:gdLst/>
            <a:ahLst/>
            <a:cxnLst/>
            <a:rect l="l" t="t" r="r" b="b"/>
            <a:pathLst>
              <a:path w="101600" h="136525">
                <a:moveTo>
                  <a:pt x="0" y="136331"/>
                </a:moveTo>
                <a:lnTo>
                  <a:pt x="0" y="0"/>
                </a:lnTo>
                <a:lnTo>
                  <a:pt x="101600" y="0"/>
                </a:lnTo>
                <a:lnTo>
                  <a:pt x="101600" y="136331"/>
                </a:lnTo>
                <a:lnTo>
                  <a:pt x="0" y="13633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616591" y="5245293"/>
            <a:ext cx="101600" cy="136525"/>
          </a:xfrm>
          <a:custGeom>
            <a:avLst/>
            <a:gdLst/>
            <a:ahLst/>
            <a:cxnLst/>
            <a:rect l="l" t="t" r="r" b="b"/>
            <a:pathLst>
              <a:path w="101600" h="136525">
                <a:moveTo>
                  <a:pt x="0" y="136331"/>
                </a:moveTo>
                <a:lnTo>
                  <a:pt x="0" y="0"/>
                </a:lnTo>
                <a:lnTo>
                  <a:pt x="101600" y="0"/>
                </a:lnTo>
                <a:lnTo>
                  <a:pt x="101600" y="136331"/>
                </a:lnTo>
                <a:lnTo>
                  <a:pt x="0" y="13633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616591" y="5597718"/>
            <a:ext cx="101600" cy="136525"/>
          </a:xfrm>
          <a:custGeom>
            <a:avLst/>
            <a:gdLst/>
            <a:ahLst/>
            <a:cxnLst/>
            <a:rect l="l" t="t" r="r" b="b"/>
            <a:pathLst>
              <a:path w="101600" h="136525">
                <a:moveTo>
                  <a:pt x="0" y="136331"/>
                </a:moveTo>
                <a:lnTo>
                  <a:pt x="0" y="0"/>
                </a:lnTo>
                <a:lnTo>
                  <a:pt x="101600" y="0"/>
                </a:lnTo>
                <a:lnTo>
                  <a:pt x="101600" y="136331"/>
                </a:lnTo>
                <a:lnTo>
                  <a:pt x="0" y="13633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object 1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74915" y="1551473"/>
            <a:ext cx="3222941" cy="4248816"/>
          </a:xfrm>
          <a:prstGeom prst="rect">
            <a:avLst/>
          </a:prstGeom>
        </p:spPr>
      </p:pic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12</a:t>
            </a:fld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091669" y="284892"/>
            <a:ext cx="6009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9: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Circulation Hemorrhage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Control 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354051" y="709084"/>
            <a:ext cx="5563235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888365" marR="5080" indent="-876300">
              <a:lnSpc>
                <a:spcPts val="3790"/>
              </a:lnSpc>
              <a:spcBef>
                <a:spcPts val="665"/>
              </a:spcBef>
            </a:pPr>
            <a:r>
              <a:rPr sz="3600" spc="-5" dirty="0">
                <a:solidFill>
                  <a:srgbClr val="000000"/>
                </a:solidFill>
              </a:rPr>
              <a:t>MASSIVE</a:t>
            </a:r>
            <a:r>
              <a:rPr sz="3600" spc="-30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HEMORRHAGE </a:t>
            </a:r>
            <a:r>
              <a:rPr sz="3600" spc="-985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921928"/>
                </a:solidFill>
              </a:rPr>
              <a:t>REASSESSMENT</a:t>
            </a:r>
            <a:endParaRPr sz="3600"/>
          </a:p>
        </p:txBody>
      </p:sp>
      <p:sp>
        <p:nvSpPr>
          <p:cNvPr id="6" name="object 6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832549" y="6099860"/>
            <a:ext cx="261556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31950" algn="l"/>
                <a:tab pos="22631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 A R	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C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410903" y="4375586"/>
            <a:ext cx="2375535" cy="102235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380"/>
              </a:spcBef>
            </a:pPr>
            <a:r>
              <a:rPr sz="1800" dirty="0">
                <a:latin typeface="Arial MT"/>
                <a:cs typeface="Arial MT"/>
              </a:rPr>
              <a:t>If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INEFFECTIVE</a:t>
            </a:r>
            <a:r>
              <a:rPr sz="1800" spc="-5" dirty="0">
                <a:latin typeface="Arial MT"/>
                <a:cs typeface="Arial MT"/>
              </a:rPr>
              <a:t>,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apply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b="1" spc="-5" dirty="0">
                <a:latin typeface="Arial"/>
                <a:cs typeface="Arial"/>
              </a:rPr>
              <a:t>second tourniquet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side-by-side</a:t>
            </a:r>
            <a:r>
              <a:rPr sz="1800" b="1" spc="-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with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ts val="1870"/>
              </a:lnSpc>
            </a:pP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first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72240" y="4337486"/>
            <a:ext cx="2523490" cy="222631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380"/>
              </a:spcBef>
            </a:pPr>
            <a:r>
              <a:rPr sz="1800" spc="-5" dirty="0">
                <a:latin typeface="Arial MT"/>
                <a:cs typeface="Arial MT"/>
              </a:rPr>
              <a:t>If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-5" dirty="0">
                <a:latin typeface="Arial MT"/>
                <a:cs typeface="Arial MT"/>
              </a:rPr>
              <a:t>tourniquet </a:t>
            </a:r>
            <a:r>
              <a:rPr sz="1800" dirty="0">
                <a:latin typeface="Arial MT"/>
                <a:cs typeface="Arial MT"/>
              </a:rPr>
              <a:t>was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applied in </a:t>
            </a:r>
            <a:r>
              <a:rPr sz="1800" dirty="0">
                <a:latin typeface="Arial MT"/>
                <a:cs typeface="Arial MT"/>
              </a:rPr>
              <a:t>the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CARE 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UNDER</a:t>
            </a:r>
            <a:r>
              <a:rPr sz="1800" b="1" spc="-3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FIRE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/</a:t>
            </a:r>
            <a:r>
              <a:rPr sz="1800" b="1" spc="-3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THREAT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1735"/>
              </a:lnSpc>
            </a:pPr>
            <a:r>
              <a:rPr sz="1800" dirty="0">
                <a:latin typeface="Arial MT"/>
                <a:cs typeface="Arial MT"/>
              </a:rPr>
              <a:t>phase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earlier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your</a:t>
            </a:r>
            <a:endParaRPr sz="1800">
              <a:latin typeface="Arial MT"/>
              <a:cs typeface="Arial MT"/>
            </a:endParaRPr>
          </a:p>
          <a:p>
            <a:pPr marL="12700" marR="15875">
              <a:lnSpc>
                <a:spcPts val="1900"/>
              </a:lnSpc>
              <a:spcBef>
                <a:spcPts val="145"/>
              </a:spcBef>
            </a:pPr>
            <a:r>
              <a:rPr sz="1800" b="1" dirty="0">
                <a:latin typeface="Arial"/>
                <a:cs typeface="Arial"/>
              </a:rPr>
              <a:t>MARCH </a:t>
            </a:r>
            <a:r>
              <a:rPr sz="1800" dirty="0">
                <a:latin typeface="Arial MT"/>
                <a:cs typeface="Arial MT"/>
              </a:rPr>
              <a:t>sequence,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assess</a:t>
            </a:r>
            <a:r>
              <a:rPr sz="1800" b="1" spc="-4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effectiveness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(bleeding has </a:t>
            </a:r>
            <a:r>
              <a:rPr sz="1800" spc="-5" dirty="0">
                <a:latin typeface="Arial MT"/>
                <a:cs typeface="Arial MT"/>
              </a:rPr>
              <a:t>stopped </a:t>
            </a:r>
            <a:r>
              <a:rPr sz="1800" dirty="0">
                <a:latin typeface="Arial MT"/>
                <a:cs typeface="Arial MT"/>
              </a:rPr>
              <a:t> and </a:t>
            </a:r>
            <a:r>
              <a:rPr sz="1800" spc="-5" dirty="0">
                <a:latin typeface="Arial MT"/>
                <a:cs typeface="Arial MT"/>
              </a:rPr>
              <a:t>distal </a:t>
            </a:r>
            <a:r>
              <a:rPr sz="1800" dirty="0">
                <a:latin typeface="Arial MT"/>
                <a:cs typeface="Arial MT"/>
              </a:rPr>
              <a:t>pulses are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absent)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083300" y="4408859"/>
            <a:ext cx="2841625" cy="1263015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380"/>
              </a:spcBef>
            </a:pPr>
            <a:r>
              <a:rPr sz="1800" spc="-5" dirty="0">
                <a:latin typeface="Arial MT"/>
                <a:cs typeface="Arial MT"/>
              </a:rPr>
              <a:t>If </a:t>
            </a:r>
            <a:r>
              <a:rPr sz="1800" dirty="0">
                <a:latin typeface="Arial MT"/>
                <a:cs typeface="Arial MT"/>
              </a:rPr>
              <a:t>a wound was packed in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 </a:t>
            </a:r>
            <a:r>
              <a:rPr sz="1800" spc="-5" dirty="0">
                <a:latin typeface="Arial MT"/>
                <a:cs typeface="Arial MT"/>
              </a:rPr>
              <a:t>beginning of 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TACTICAL </a:t>
            </a:r>
            <a:r>
              <a:rPr sz="1800" b="1" spc="-49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FIELD</a:t>
            </a: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CARE</a:t>
            </a:r>
            <a:r>
              <a:rPr sz="1800" b="1" spc="-1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MARCH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1735"/>
              </a:lnSpc>
            </a:pPr>
            <a:r>
              <a:rPr sz="1800" dirty="0">
                <a:latin typeface="Arial MT"/>
                <a:cs typeface="Arial MT"/>
              </a:rPr>
              <a:t>sequence,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assess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ts val="2030"/>
              </a:lnSpc>
            </a:pPr>
            <a:r>
              <a:rPr sz="1800" spc="-5" dirty="0">
                <a:latin typeface="Arial MT"/>
                <a:cs typeface="Arial MT"/>
              </a:rPr>
              <a:t>effectiveness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7467600" y="5072444"/>
            <a:ext cx="64135" cy="0"/>
          </a:xfrm>
          <a:custGeom>
            <a:avLst/>
            <a:gdLst/>
            <a:ahLst/>
            <a:cxnLst/>
            <a:rect l="l" t="t" r="r" b="b"/>
            <a:pathLst>
              <a:path w="64134">
                <a:moveTo>
                  <a:pt x="0" y="0"/>
                </a:moveTo>
                <a:lnTo>
                  <a:pt x="63512" y="0"/>
                </a:lnTo>
              </a:path>
            </a:pathLst>
          </a:custGeom>
          <a:ln w="11742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9245600" y="4408859"/>
            <a:ext cx="2606040" cy="102235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380"/>
              </a:spcBef>
            </a:pPr>
            <a:r>
              <a:rPr sz="1800" dirty="0">
                <a:latin typeface="Arial MT"/>
                <a:cs typeface="Arial MT"/>
              </a:rPr>
              <a:t>If </a:t>
            </a:r>
            <a:r>
              <a:rPr sz="1800" b="1" spc="-5" dirty="0">
                <a:latin typeface="Arial"/>
                <a:cs typeface="Arial"/>
              </a:rPr>
              <a:t>INEFFECTIVE</a:t>
            </a:r>
            <a:r>
              <a:rPr sz="1800" spc="-5" dirty="0">
                <a:latin typeface="Arial MT"/>
                <a:cs typeface="Arial MT"/>
              </a:rPr>
              <a:t>,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repack </a:t>
            </a:r>
            <a:r>
              <a:rPr sz="1800" b="1" spc="-49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wound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and/or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replace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it </a:t>
            </a:r>
            <a:r>
              <a:rPr sz="1800" spc="-5" dirty="0">
                <a:latin typeface="Arial MT"/>
                <a:cs typeface="Arial MT"/>
              </a:rPr>
              <a:t>with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-5" dirty="0">
                <a:latin typeface="Arial MT"/>
                <a:cs typeface="Arial MT"/>
              </a:rPr>
              <a:t>tourniquet, </a:t>
            </a:r>
            <a:r>
              <a:rPr sz="1800" dirty="0">
                <a:latin typeface="Arial MT"/>
                <a:cs typeface="Arial MT"/>
              </a:rPr>
              <a:t>as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appropriate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13" name="object 1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446282" y="1866037"/>
            <a:ext cx="2342243" cy="2342243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60280" y="1985184"/>
            <a:ext cx="2241320" cy="2124740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263087" y="1879037"/>
            <a:ext cx="2316243" cy="2316243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9359900" y="1872306"/>
            <a:ext cx="2316121" cy="2329705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11686695" y="6560678"/>
            <a:ext cx="194945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200" dirty="0">
                <a:latin typeface="Arial MT"/>
                <a:cs typeface="Arial MT"/>
              </a:rPr>
              <a:t>13</a:t>
            </a:r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091669" y="284892"/>
            <a:ext cx="6009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9: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Circulation Hemorrhage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Control 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629536" y="2060732"/>
            <a:ext cx="1748458" cy="174845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497253" y="2017718"/>
            <a:ext cx="1748458" cy="1748458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761818" y="2053630"/>
            <a:ext cx="1748458" cy="1748458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812354" y="728960"/>
            <a:ext cx="6646545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97155" marR="5080" indent="-85090">
              <a:lnSpc>
                <a:spcPts val="3790"/>
              </a:lnSpc>
              <a:spcBef>
                <a:spcPts val="665"/>
              </a:spcBef>
            </a:pPr>
            <a:r>
              <a:rPr sz="3600" spc="-10" dirty="0">
                <a:solidFill>
                  <a:srgbClr val="921928"/>
                </a:solidFill>
              </a:rPr>
              <a:t>TOURNIQUET </a:t>
            </a:r>
            <a:r>
              <a:rPr sz="3600" spc="-5" dirty="0">
                <a:solidFill>
                  <a:srgbClr val="921928"/>
                </a:solidFill>
              </a:rPr>
              <a:t>REPLACEMENT </a:t>
            </a:r>
            <a:r>
              <a:rPr sz="3600" spc="-990" dirty="0">
                <a:solidFill>
                  <a:srgbClr val="921928"/>
                </a:solidFill>
              </a:rPr>
              <a:t> </a:t>
            </a:r>
            <a:r>
              <a:rPr sz="3600" spc="-30" dirty="0">
                <a:solidFill>
                  <a:srgbClr val="000000"/>
                </a:solidFill>
              </a:rPr>
              <a:t>INDICATIONS</a:t>
            </a:r>
            <a:r>
              <a:rPr sz="3600" spc="-150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AND</a:t>
            </a:r>
            <a:r>
              <a:rPr sz="3600" spc="-1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METHODS</a:t>
            </a:r>
            <a:endParaRPr sz="3600"/>
          </a:p>
        </p:txBody>
      </p:sp>
      <p:sp>
        <p:nvSpPr>
          <p:cNvPr id="9" name="object 9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4832549" y="6099860"/>
            <a:ext cx="261556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31950" algn="l"/>
                <a:tab pos="22631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 A R	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C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993702" y="3741387"/>
            <a:ext cx="1347470" cy="9550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065" marR="5080" indent="-635" algn="ctr">
              <a:lnSpc>
                <a:spcPts val="1800"/>
              </a:lnSpc>
              <a:spcBef>
                <a:spcPts val="259"/>
              </a:spcBef>
            </a:pPr>
            <a:r>
              <a:rPr sz="1600" spc="-5" dirty="0">
                <a:latin typeface="Arial MT"/>
                <a:cs typeface="Arial MT"/>
              </a:rPr>
              <a:t>Determine </a:t>
            </a:r>
            <a:r>
              <a:rPr sz="1600" dirty="0">
                <a:latin typeface="Arial MT"/>
                <a:cs typeface="Arial MT"/>
              </a:rPr>
              <a:t>if a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tourniquet </a:t>
            </a:r>
            <a:r>
              <a:rPr sz="1600" dirty="0">
                <a:latin typeface="Arial MT"/>
                <a:cs typeface="Arial MT"/>
              </a:rPr>
              <a:t> replacement</a:t>
            </a:r>
            <a:r>
              <a:rPr sz="1600" spc="-10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is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indicated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639638" y="3741387"/>
            <a:ext cx="1708785" cy="9550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065" marR="5080" algn="ctr">
              <a:lnSpc>
                <a:spcPts val="1800"/>
              </a:lnSpc>
              <a:spcBef>
                <a:spcPts val="259"/>
              </a:spcBef>
            </a:pPr>
            <a:r>
              <a:rPr sz="1600" dirty="0">
                <a:latin typeface="Arial MT"/>
                <a:cs typeface="Arial MT"/>
              </a:rPr>
              <a:t>Apply</a:t>
            </a:r>
            <a:r>
              <a:rPr sz="1600" spc="-10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replacement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tourniquet </a:t>
            </a:r>
            <a:r>
              <a:rPr sz="1600" dirty="0">
                <a:latin typeface="Arial MT"/>
                <a:cs typeface="Arial MT"/>
              </a:rPr>
              <a:t>2-3”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proximal </a:t>
            </a:r>
            <a:r>
              <a:rPr sz="1600" spc="-5" dirty="0">
                <a:latin typeface="Arial MT"/>
                <a:cs typeface="Arial MT"/>
              </a:rPr>
              <a:t>to </a:t>
            </a:r>
            <a:r>
              <a:rPr sz="1600" dirty="0">
                <a:latin typeface="Arial MT"/>
                <a:cs typeface="Arial MT"/>
              </a:rPr>
              <a:t>wound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directly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on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skin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591937" y="3774957"/>
            <a:ext cx="1697989" cy="9550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 indent="-635" algn="ctr">
              <a:lnSpc>
                <a:spcPts val="1800"/>
              </a:lnSpc>
              <a:spcBef>
                <a:spcPts val="259"/>
              </a:spcBef>
            </a:pPr>
            <a:r>
              <a:rPr sz="1600" dirty="0">
                <a:latin typeface="Arial MT"/>
                <a:cs typeface="Arial MT"/>
              </a:rPr>
              <a:t>Slowly release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original</a:t>
            </a:r>
            <a:r>
              <a:rPr sz="1600" spc="-5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tourniquet,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ensuring no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rebleeding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occurs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66537" y="2043125"/>
            <a:ext cx="1331595" cy="726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860"/>
              </a:lnSpc>
              <a:spcBef>
                <a:spcPts val="100"/>
              </a:spcBef>
            </a:pPr>
            <a:r>
              <a:rPr sz="1600" b="1" spc="-20" dirty="0">
                <a:latin typeface="Arial"/>
                <a:cs typeface="Arial"/>
              </a:rPr>
              <a:t>INDICATIONS</a:t>
            </a:r>
            <a:endParaRPr sz="1600">
              <a:latin typeface="Arial"/>
              <a:cs typeface="Arial"/>
            </a:endParaRPr>
          </a:p>
          <a:p>
            <a:pPr marL="12700" marR="113030">
              <a:lnSpc>
                <a:spcPts val="18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for</a:t>
            </a:r>
            <a:r>
              <a:rPr sz="1600" spc="-5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tourniquet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replacement: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45925" y="2881325"/>
            <a:ext cx="1883410" cy="1945639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100330">
              <a:lnSpc>
                <a:spcPts val="1800"/>
              </a:lnSpc>
              <a:spcBef>
                <a:spcPts val="260"/>
              </a:spcBef>
            </a:pPr>
            <a:r>
              <a:rPr sz="1600" spc="-20" dirty="0">
                <a:latin typeface="Arial MT"/>
                <a:cs typeface="Arial MT"/>
              </a:rPr>
              <a:t>Tourniquets</a:t>
            </a:r>
            <a:r>
              <a:rPr sz="1600" spc="-7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applied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over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uniform</a:t>
            </a:r>
            <a:endParaRPr sz="1600">
              <a:latin typeface="Arial MT"/>
              <a:cs typeface="Arial MT"/>
            </a:endParaRPr>
          </a:p>
          <a:p>
            <a:pPr marL="12700" marR="5080">
              <a:lnSpc>
                <a:spcPts val="1800"/>
              </a:lnSpc>
              <a:spcBef>
                <a:spcPts val="1200"/>
              </a:spcBef>
            </a:pPr>
            <a:r>
              <a:rPr sz="1600" spc="-20" dirty="0">
                <a:latin typeface="Arial MT"/>
                <a:cs typeface="Arial MT"/>
              </a:rPr>
              <a:t>Tourniquets </a:t>
            </a:r>
            <a:r>
              <a:rPr sz="1600" dirty="0">
                <a:latin typeface="Arial MT"/>
                <a:cs typeface="Arial MT"/>
              </a:rPr>
              <a:t>applied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too </a:t>
            </a:r>
            <a:r>
              <a:rPr sz="1600" dirty="0">
                <a:latin typeface="Arial MT"/>
                <a:cs typeface="Arial MT"/>
              </a:rPr>
              <a:t>proximal on </a:t>
            </a:r>
            <a:r>
              <a:rPr sz="1600" spc="-5" dirty="0">
                <a:latin typeface="Arial MT"/>
                <a:cs typeface="Arial MT"/>
              </a:rPr>
              <a:t>the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extremity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(&gt;3”</a:t>
            </a:r>
            <a:r>
              <a:rPr sz="1600" spc="-3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above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the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wound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040"/>
              </a:spcBef>
            </a:pPr>
            <a:r>
              <a:rPr sz="1600" dirty="0">
                <a:latin typeface="Arial MT"/>
                <a:cs typeface="Arial MT"/>
              </a:rPr>
              <a:t>&gt;2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hours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surgery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422380" y="2992284"/>
            <a:ext cx="0" cy="459740"/>
          </a:xfrm>
          <a:custGeom>
            <a:avLst/>
            <a:gdLst/>
            <a:ahLst/>
            <a:cxnLst/>
            <a:rect l="l" t="t" r="r" b="b"/>
            <a:pathLst>
              <a:path h="459739">
                <a:moveTo>
                  <a:pt x="0" y="459575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22380" y="3632541"/>
            <a:ext cx="0" cy="906144"/>
          </a:xfrm>
          <a:custGeom>
            <a:avLst/>
            <a:gdLst/>
            <a:ahLst/>
            <a:cxnLst/>
            <a:rect l="l" t="t" r="r" b="b"/>
            <a:pathLst>
              <a:path h="906145">
                <a:moveTo>
                  <a:pt x="0" y="906061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22380" y="4751511"/>
            <a:ext cx="0" cy="250190"/>
          </a:xfrm>
          <a:custGeom>
            <a:avLst/>
            <a:gdLst/>
            <a:ahLst/>
            <a:cxnLst/>
            <a:rect l="l" t="t" r="r" b="b"/>
            <a:pathLst>
              <a:path h="250189">
                <a:moveTo>
                  <a:pt x="0" y="250024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8522081" y="3735218"/>
            <a:ext cx="1471930" cy="14122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 algn="ctr">
              <a:lnSpc>
                <a:spcPts val="1800"/>
              </a:lnSpc>
              <a:spcBef>
                <a:spcPts val="259"/>
              </a:spcBef>
            </a:pPr>
            <a:r>
              <a:rPr sz="1600" dirty="0">
                <a:latin typeface="Arial MT"/>
                <a:cs typeface="Arial MT"/>
              </a:rPr>
              <a:t>Slide original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tourniquet</a:t>
            </a:r>
            <a:r>
              <a:rPr sz="1600" spc="-6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down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proximal </a:t>
            </a:r>
            <a:r>
              <a:rPr sz="1600" spc="-5" dirty="0">
                <a:latin typeface="Arial MT"/>
                <a:cs typeface="Arial MT"/>
              </a:rPr>
              <a:t>to the </a:t>
            </a:r>
            <a:r>
              <a:rPr sz="1600" dirty="0">
                <a:latin typeface="Arial MT"/>
                <a:cs typeface="Arial MT"/>
              </a:rPr>
              <a:t> newly placed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tourniquet </a:t>
            </a:r>
            <a:r>
              <a:rPr sz="1600" dirty="0">
                <a:latin typeface="Arial MT"/>
                <a:cs typeface="Arial MT"/>
              </a:rPr>
              <a:t>and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annotate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time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0297134" y="3774887"/>
            <a:ext cx="1505585" cy="7264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065" marR="5080" algn="ctr">
              <a:lnSpc>
                <a:spcPts val="1800"/>
              </a:lnSpc>
              <a:spcBef>
                <a:spcPts val="259"/>
              </a:spcBef>
            </a:pPr>
            <a:r>
              <a:rPr sz="1600" spc="-5" dirty="0">
                <a:latin typeface="Arial MT"/>
                <a:cs typeface="Arial MT"/>
              </a:rPr>
              <a:t>Annotate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time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of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new </a:t>
            </a:r>
            <a:r>
              <a:rPr sz="1600" spc="-5" dirty="0">
                <a:latin typeface="Arial MT"/>
                <a:cs typeface="Arial MT"/>
              </a:rPr>
              <a:t>tourniquet </a:t>
            </a:r>
            <a:r>
              <a:rPr sz="1600" dirty="0">
                <a:latin typeface="Arial MT"/>
                <a:cs typeface="Arial MT"/>
              </a:rPr>
              <a:t> placement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2887578" y="5287703"/>
            <a:ext cx="9029065" cy="633730"/>
          </a:xfrm>
          <a:custGeom>
            <a:avLst/>
            <a:gdLst/>
            <a:ahLst/>
            <a:cxnLst/>
            <a:rect l="l" t="t" r="r" b="b"/>
            <a:pathLst>
              <a:path w="9029065" h="633729">
                <a:moveTo>
                  <a:pt x="8978624" y="0"/>
                </a:moveTo>
                <a:lnTo>
                  <a:pt x="50242" y="0"/>
                </a:lnTo>
                <a:lnTo>
                  <a:pt x="30685" y="3948"/>
                </a:lnTo>
                <a:lnTo>
                  <a:pt x="14715" y="14715"/>
                </a:lnTo>
                <a:lnTo>
                  <a:pt x="3948" y="30685"/>
                </a:lnTo>
                <a:lnTo>
                  <a:pt x="0" y="50242"/>
                </a:lnTo>
                <a:lnTo>
                  <a:pt x="0" y="583082"/>
                </a:lnTo>
                <a:lnTo>
                  <a:pt x="3948" y="602639"/>
                </a:lnTo>
                <a:lnTo>
                  <a:pt x="14715" y="618609"/>
                </a:lnTo>
                <a:lnTo>
                  <a:pt x="30685" y="629376"/>
                </a:lnTo>
                <a:lnTo>
                  <a:pt x="50242" y="633324"/>
                </a:lnTo>
                <a:lnTo>
                  <a:pt x="8978624" y="633324"/>
                </a:lnTo>
                <a:lnTo>
                  <a:pt x="8998180" y="629376"/>
                </a:lnTo>
                <a:lnTo>
                  <a:pt x="9014150" y="618609"/>
                </a:lnTo>
                <a:lnTo>
                  <a:pt x="9024917" y="602639"/>
                </a:lnTo>
                <a:lnTo>
                  <a:pt x="9028865" y="583082"/>
                </a:lnTo>
                <a:lnTo>
                  <a:pt x="9028865" y="50242"/>
                </a:lnTo>
                <a:lnTo>
                  <a:pt x="9024917" y="30685"/>
                </a:lnTo>
                <a:lnTo>
                  <a:pt x="9014150" y="14715"/>
                </a:lnTo>
                <a:lnTo>
                  <a:pt x="8998180" y="3948"/>
                </a:lnTo>
                <a:lnTo>
                  <a:pt x="8978624" y="0"/>
                </a:lnTo>
                <a:close/>
              </a:path>
            </a:pathLst>
          </a:custGeom>
          <a:solidFill>
            <a:srgbClr val="FFF4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3609594" y="5445410"/>
            <a:ext cx="751522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If tourniquet </a:t>
            </a:r>
            <a:r>
              <a:rPr sz="1600" dirty="0">
                <a:latin typeface="Arial MT"/>
                <a:cs typeface="Arial MT"/>
              </a:rPr>
              <a:t>replacement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cannot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prevent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bleeding,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revert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back</a:t>
            </a:r>
            <a:r>
              <a:rPr sz="1600" spc="-5" dirty="0">
                <a:latin typeface="Arial MT"/>
                <a:cs typeface="Arial MT"/>
              </a:rPr>
              <a:t> to</a:t>
            </a:r>
            <a:r>
              <a:rPr sz="1600" dirty="0">
                <a:latin typeface="Arial MT"/>
                <a:cs typeface="Arial MT"/>
              </a:rPr>
              <a:t> original </a:t>
            </a:r>
            <a:r>
              <a:rPr sz="1600" spc="-5" dirty="0">
                <a:latin typeface="Arial MT"/>
                <a:cs typeface="Arial MT"/>
              </a:rPr>
              <a:t>tourniquet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23" name="object 2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030264" y="5373084"/>
            <a:ext cx="444582" cy="387050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0184786" y="2034413"/>
            <a:ext cx="1699046" cy="1700555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8364971" y="2034413"/>
            <a:ext cx="1700555" cy="1700555"/>
          </a:xfrm>
          <a:prstGeom prst="rect">
            <a:avLst/>
          </a:prstGeom>
        </p:spPr>
      </p:pic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14</a:t>
            </a:fld>
            <a:endParaRPr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0" y="836326"/>
            <a:ext cx="12191999" cy="359778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 marR="5080" indent="123189" algn="ctr">
              <a:lnSpc>
                <a:spcPts val="2200"/>
              </a:lnSpc>
              <a:spcBef>
                <a:spcPts val="245"/>
              </a:spcBef>
            </a:pPr>
            <a:r>
              <a:rPr sz="4000" b="1" dirty="0">
                <a:solidFill>
                  <a:srgbClr val="FFFFFF"/>
                </a:solidFill>
                <a:latin typeface="Arial"/>
                <a:cs typeface="Arial"/>
              </a:rPr>
              <a:t>TOURNIQUET </a:t>
            </a:r>
            <a:r>
              <a:rPr sz="4000" b="1" spc="5" dirty="0">
                <a:solidFill>
                  <a:srgbClr val="FFFFFF"/>
                </a:solidFill>
                <a:latin typeface="Arial"/>
                <a:cs typeface="Arial"/>
              </a:rPr>
              <a:t> REP</a:t>
            </a:r>
            <a:r>
              <a:rPr sz="4000" b="1" spc="-5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4000" b="1" spc="5" dirty="0">
                <a:solidFill>
                  <a:srgbClr val="FFFFFF"/>
                </a:solidFill>
                <a:latin typeface="Arial"/>
                <a:cs typeface="Arial"/>
              </a:rPr>
              <a:t>ACEMENT</a:t>
            </a:r>
            <a:endParaRPr sz="40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7" name="object 7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2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15</a:t>
            </a:fld>
            <a:endParaRPr dirty="0"/>
          </a:p>
        </p:txBody>
      </p:sp>
      <p:pic>
        <p:nvPicPr>
          <p:cNvPr id="14" name="9b. Tourniquet Replacement (Tactical Field Care)">
            <a:hlinkClick r:id="" action="ppaction://media"/>
            <a:extLst>
              <a:ext uri="{FF2B5EF4-FFF2-40B4-BE49-F238E27FC236}">
                <a16:creationId xmlns:a16="http://schemas.microsoft.com/office/drawing/2014/main" id="{38992D8A-673D-5309-F123-64AA1855A2F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36927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75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091669" y="284892"/>
            <a:ext cx="6009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9: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Circulation Hemorrhage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Control 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522690" y="2053314"/>
            <a:ext cx="1979999" cy="19799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720499" y="1993677"/>
            <a:ext cx="1979999" cy="19799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253572" y="2029096"/>
            <a:ext cx="1979999" cy="1979999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897186" y="728960"/>
            <a:ext cx="6477000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marR="5080" indent="118110">
              <a:lnSpc>
                <a:spcPts val="3790"/>
              </a:lnSpc>
              <a:spcBef>
                <a:spcPts val="665"/>
              </a:spcBef>
            </a:pPr>
            <a:r>
              <a:rPr sz="3600" spc="-10" dirty="0">
                <a:solidFill>
                  <a:srgbClr val="921928"/>
                </a:solidFill>
              </a:rPr>
              <a:t>TOURNIQUET </a:t>
            </a:r>
            <a:r>
              <a:rPr sz="3600" spc="-5" dirty="0">
                <a:solidFill>
                  <a:srgbClr val="921928"/>
                </a:solidFill>
              </a:rPr>
              <a:t>CONVERSION </a:t>
            </a:r>
            <a:r>
              <a:rPr sz="3600" spc="-990" dirty="0">
                <a:solidFill>
                  <a:srgbClr val="921928"/>
                </a:solidFill>
              </a:rPr>
              <a:t> </a:t>
            </a:r>
            <a:r>
              <a:rPr sz="3600" spc="-30" dirty="0">
                <a:solidFill>
                  <a:srgbClr val="000000"/>
                </a:solidFill>
              </a:rPr>
              <a:t>INDICATIONS</a:t>
            </a:r>
            <a:r>
              <a:rPr sz="3600" spc="-155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AND</a:t>
            </a:r>
            <a:r>
              <a:rPr sz="3600" spc="-20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METHODS</a:t>
            </a:r>
            <a:endParaRPr sz="3600"/>
          </a:p>
        </p:txBody>
      </p:sp>
      <p:sp>
        <p:nvSpPr>
          <p:cNvPr id="9" name="object 9"/>
          <p:cNvSpPr txBox="1"/>
          <p:nvPr/>
        </p:nvSpPr>
        <p:spPr>
          <a:xfrm>
            <a:off x="421640" y="1915925"/>
            <a:ext cx="2540000" cy="17170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860"/>
              </a:lnSpc>
              <a:spcBef>
                <a:spcPts val="100"/>
              </a:spcBef>
            </a:pPr>
            <a:r>
              <a:rPr sz="1600" b="1" spc="-10" dirty="0">
                <a:latin typeface="Arial"/>
                <a:cs typeface="Arial"/>
              </a:rPr>
              <a:t>CONTRAINDICATIONS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ts val="1860"/>
              </a:lnSpc>
            </a:pPr>
            <a:r>
              <a:rPr sz="1600" spc="-5" dirty="0">
                <a:latin typeface="Arial MT"/>
                <a:cs typeface="Arial MT"/>
              </a:rPr>
              <a:t>for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tourniquet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conversion:</a:t>
            </a:r>
            <a:endParaRPr sz="1600">
              <a:latin typeface="Arial MT"/>
              <a:cs typeface="Arial MT"/>
            </a:endParaRPr>
          </a:p>
          <a:p>
            <a:pPr marL="200025">
              <a:lnSpc>
                <a:spcPct val="100000"/>
              </a:lnSpc>
              <a:spcBef>
                <a:spcPts val="1080"/>
              </a:spcBef>
            </a:pPr>
            <a:r>
              <a:rPr sz="1600" dirty="0">
                <a:latin typeface="Arial MT"/>
                <a:cs typeface="Arial MT"/>
              </a:rPr>
              <a:t>Shock</a:t>
            </a:r>
            <a:endParaRPr sz="1600">
              <a:latin typeface="Arial MT"/>
              <a:cs typeface="Arial MT"/>
            </a:endParaRPr>
          </a:p>
          <a:p>
            <a:pPr marL="200025" marR="5080">
              <a:lnSpc>
                <a:spcPts val="1800"/>
              </a:lnSpc>
              <a:spcBef>
                <a:spcPts val="640"/>
              </a:spcBef>
            </a:pPr>
            <a:r>
              <a:rPr sz="1600" spc="-5" dirty="0">
                <a:latin typeface="Arial MT"/>
                <a:cs typeface="Arial MT"/>
              </a:rPr>
              <a:t>Inability to </a:t>
            </a:r>
            <a:r>
              <a:rPr sz="1600" dirty="0">
                <a:latin typeface="Arial MT"/>
                <a:cs typeface="Arial MT"/>
              </a:rPr>
              <a:t>closely </a:t>
            </a:r>
            <a:r>
              <a:rPr sz="1600" spc="-5" dirty="0">
                <a:latin typeface="Arial MT"/>
                <a:cs typeface="Arial MT"/>
              </a:rPr>
              <a:t>monitor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for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rebleeding</a:t>
            </a:r>
            <a:endParaRPr sz="1600">
              <a:latin typeface="Arial MT"/>
              <a:cs typeface="Arial MT"/>
            </a:endParaRPr>
          </a:p>
          <a:p>
            <a:pPr marL="200025">
              <a:lnSpc>
                <a:spcPct val="100000"/>
              </a:lnSpc>
              <a:spcBef>
                <a:spcPts val="440"/>
              </a:spcBef>
            </a:pPr>
            <a:r>
              <a:rPr sz="1600" spc="-5" dirty="0">
                <a:latin typeface="Arial MT"/>
                <a:cs typeface="Arial MT"/>
              </a:rPr>
              <a:t>Amputation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32752" y="3897125"/>
            <a:ext cx="2635250" cy="4978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dirty="0">
                <a:latin typeface="Arial MT"/>
                <a:cs typeface="Arial MT"/>
              </a:rPr>
              <a:t>Also,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consider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not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converting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-5" dirty="0">
                <a:latin typeface="Arial MT"/>
                <a:cs typeface="Arial MT"/>
              </a:rPr>
              <a:t> tourniquet if: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08965" y="4430525"/>
            <a:ext cx="2432050" cy="12598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spc="-5" dirty="0">
                <a:latin typeface="Arial MT"/>
                <a:cs typeface="Arial MT"/>
              </a:rPr>
              <a:t>If the tourniquet </a:t>
            </a:r>
            <a:r>
              <a:rPr sz="1600" dirty="0">
                <a:latin typeface="Arial MT"/>
                <a:cs typeface="Arial MT"/>
              </a:rPr>
              <a:t>has been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in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place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more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than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6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hours</a:t>
            </a:r>
            <a:endParaRPr sz="1600">
              <a:latin typeface="Arial MT"/>
              <a:cs typeface="Arial MT"/>
            </a:endParaRPr>
          </a:p>
          <a:p>
            <a:pPr marL="12700" marR="513080">
              <a:lnSpc>
                <a:spcPts val="1800"/>
              </a:lnSpc>
              <a:spcBef>
                <a:spcPts val="600"/>
              </a:spcBef>
            </a:pPr>
            <a:r>
              <a:rPr sz="1600" spc="-25" dirty="0">
                <a:latin typeface="Arial MT"/>
                <a:cs typeface="Arial MT"/>
              </a:rPr>
              <a:t>Tactical </a:t>
            </a:r>
            <a:r>
              <a:rPr sz="1600" dirty="0">
                <a:latin typeface="Arial MT"/>
                <a:cs typeface="Arial MT"/>
              </a:rPr>
              <a:t>or medical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considerations </a:t>
            </a:r>
            <a:r>
              <a:rPr sz="1600" dirty="0">
                <a:latin typeface="Arial MT"/>
                <a:cs typeface="Arial MT"/>
              </a:rPr>
              <a:t>make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transition</a:t>
            </a:r>
            <a:r>
              <a:rPr sz="1600" spc="-6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inadvisable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4832549" y="6099860"/>
            <a:ext cx="261556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31950" algn="l"/>
                <a:tab pos="22631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 A R	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C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473036" y="4127062"/>
            <a:ext cx="1550670" cy="7264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065" marR="5080" indent="-635" algn="ctr">
              <a:lnSpc>
                <a:spcPts val="1800"/>
              </a:lnSpc>
              <a:spcBef>
                <a:spcPts val="259"/>
              </a:spcBef>
            </a:pPr>
            <a:r>
              <a:rPr sz="1600" dirty="0">
                <a:latin typeface="Arial MT"/>
                <a:cs typeface="Arial MT"/>
              </a:rPr>
              <a:t>Pack wound and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hold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pressure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for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3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minutes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774786" y="4127062"/>
            <a:ext cx="1381125" cy="4978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294640" marR="5080" indent="-282575">
              <a:lnSpc>
                <a:spcPts val="1800"/>
              </a:lnSpc>
              <a:spcBef>
                <a:spcPts val="259"/>
              </a:spcBef>
            </a:pPr>
            <a:r>
              <a:rPr sz="1600" dirty="0">
                <a:latin typeface="Arial MT"/>
                <a:cs typeface="Arial MT"/>
              </a:rPr>
              <a:t>Apply</a:t>
            </a:r>
            <a:r>
              <a:rPr sz="1600" spc="-10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pressure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bandage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781656" y="4127062"/>
            <a:ext cx="1810385" cy="9550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 indent="-635" algn="ctr">
              <a:lnSpc>
                <a:spcPts val="1800"/>
              </a:lnSpc>
              <a:spcBef>
                <a:spcPts val="259"/>
              </a:spcBef>
            </a:pPr>
            <a:r>
              <a:rPr sz="1600" dirty="0">
                <a:latin typeface="Arial MT"/>
                <a:cs typeface="Arial MT"/>
              </a:rPr>
              <a:t>Slowly release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tourniquet </a:t>
            </a:r>
            <a:r>
              <a:rPr sz="1600" dirty="0">
                <a:latin typeface="Arial MT"/>
                <a:cs typeface="Arial MT"/>
              </a:rPr>
              <a:t>over 1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minute,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ensuring</a:t>
            </a:r>
            <a:r>
              <a:rPr sz="1600" spc="-3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no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rebleeding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occurs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492722" y="2948590"/>
            <a:ext cx="0" cy="459740"/>
          </a:xfrm>
          <a:custGeom>
            <a:avLst/>
            <a:gdLst/>
            <a:ahLst/>
            <a:cxnLst/>
            <a:rect l="l" t="t" r="r" b="b"/>
            <a:pathLst>
              <a:path h="459739">
                <a:moveTo>
                  <a:pt x="0" y="459575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92722" y="5189854"/>
            <a:ext cx="0" cy="678815"/>
          </a:xfrm>
          <a:custGeom>
            <a:avLst/>
            <a:gdLst/>
            <a:ahLst/>
            <a:cxnLst/>
            <a:rect l="l" t="t" r="r" b="b"/>
            <a:pathLst>
              <a:path h="678814">
                <a:moveTo>
                  <a:pt x="0" y="678649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92722" y="2588546"/>
            <a:ext cx="0" cy="250190"/>
          </a:xfrm>
          <a:custGeom>
            <a:avLst/>
            <a:gdLst/>
            <a:ahLst/>
            <a:cxnLst/>
            <a:rect l="l" t="t" r="r" b="b"/>
            <a:pathLst>
              <a:path h="250189">
                <a:moveTo>
                  <a:pt x="0" y="250024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92722" y="4666915"/>
            <a:ext cx="0" cy="445134"/>
          </a:xfrm>
          <a:custGeom>
            <a:avLst/>
            <a:gdLst/>
            <a:ahLst/>
            <a:cxnLst/>
            <a:rect l="l" t="t" r="r" b="b"/>
            <a:pathLst>
              <a:path h="445135">
                <a:moveTo>
                  <a:pt x="0" y="444614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92722" y="3484714"/>
            <a:ext cx="0" cy="250190"/>
          </a:xfrm>
          <a:custGeom>
            <a:avLst/>
            <a:gdLst/>
            <a:ahLst/>
            <a:cxnLst/>
            <a:rect l="l" t="t" r="r" b="b"/>
            <a:pathLst>
              <a:path h="250189">
                <a:moveTo>
                  <a:pt x="0" y="250024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9940085" y="4127062"/>
            <a:ext cx="1787525" cy="11836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 algn="ctr">
              <a:lnSpc>
                <a:spcPts val="1800"/>
              </a:lnSpc>
              <a:spcBef>
                <a:spcPts val="259"/>
              </a:spcBef>
            </a:pPr>
            <a:r>
              <a:rPr sz="1600" dirty="0">
                <a:latin typeface="Arial MT"/>
                <a:cs typeface="Arial MT"/>
              </a:rPr>
              <a:t>Document all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findings </a:t>
            </a:r>
            <a:r>
              <a:rPr sz="1600" dirty="0">
                <a:latin typeface="Arial MT"/>
                <a:cs typeface="Arial MT"/>
              </a:rPr>
              <a:t>and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treatments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on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DD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Form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1380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TCCC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ts val="1760"/>
              </a:lnSpc>
            </a:pPr>
            <a:r>
              <a:rPr sz="1600" spc="-5" dirty="0">
                <a:latin typeface="Arial MT"/>
                <a:cs typeface="Arial MT"/>
              </a:rPr>
              <a:t>Casualty</a:t>
            </a:r>
            <a:r>
              <a:rPr sz="1600" spc="-3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Card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23" name="object 2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9918307" y="1993677"/>
            <a:ext cx="1978036" cy="1979999"/>
          </a:xfrm>
          <a:prstGeom prst="rect">
            <a:avLst/>
          </a:prstGeom>
        </p:spPr>
      </p:pic>
      <p:sp>
        <p:nvSpPr>
          <p:cNvPr id="24" name="object 24"/>
          <p:cNvSpPr/>
          <p:nvPr/>
        </p:nvSpPr>
        <p:spPr>
          <a:xfrm>
            <a:off x="3262696" y="5287703"/>
            <a:ext cx="8653780" cy="633730"/>
          </a:xfrm>
          <a:custGeom>
            <a:avLst/>
            <a:gdLst/>
            <a:ahLst/>
            <a:cxnLst/>
            <a:rect l="l" t="t" r="r" b="b"/>
            <a:pathLst>
              <a:path w="8653780" h="633729">
                <a:moveTo>
                  <a:pt x="8603505" y="0"/>
                </a:moveTo>
                <a:lnTo>
                  <a:pt x="50241" y="0"/>
                </a:lnTo>
                <a:lnTo>
                  <a:pt x="30685" y="3948"/>
                </a:lnTo>
                <a:lnTo>
                  <a:pt x="14715" y="14715"/>
                </a:lnTo>
                <a:lnTo>
                  <a:pt x="3948" y="30685"/>
                </a:lnTo>
                <a:lnTo>
                  <a:pt x="0" y="50242"/>
                </a:lnTo>
                <a:lnTo>
                  <a:pt x="0" y="583082"/>
                </a:lnTo>
                <a:lnTo>
                  <a:pt x="3948" y="602639"/>
                </a:lnTo>
                <a:lnTo>
                  <a:pt x="14715" y="618609"/>
                </a:lnTo>
                <a:lnTo>
                  <a:pt x="30685" y="629376"/>
                </a:lnTo>
                <a:lnTo>
                  <a:pt x="50241" y="633324"/>
                </a:lnTo>
                <a:lnTo>
                  <a:pt x="8603505" y="633324"/>
                </a:lnTo>
                <a:lnTo>
                  <a:pt x="8623062" y="629376"/>
                </a:lnTo>
                <a:lnTo>
                  <a:pt x="8639031" y="618609"/>
                </a:lnTo>
                <a:lnTo>
                  <a:pt x="8649798" y="602639"/>
                </a:lnTo>
                <a:lnTo>
                  <a:pt x="8653746" y="583082"/>
                </a:lnTo>
                <a:lnTo>
                  <a:pt x="8653746" y="50242"/>
                </a:lnTo>
                <a:lnTo>
                  <a:pt x="8649798" y="30685"/>
                </a:lnTo>
                <a:lnTo>
                  <a:pt x="8639031" y="14715"/>
                </a:lnTo>
                <a:lnTo>
                  <a:pt x="8623062" y="3948"/>
                </a:lnTo>
                <a:lnTo>
                  <a:pt x="8603505" y="0"/>
                </a:lnTo>
                <a:close/>
              </a:path>
            </a:pathLst>
          </a:custGeom>
          <a:solidFill>
            <a:srgbClr val="FFF4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3984711" y="5445410"/>
            <a:ext cx="693928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latin typeface="Arial MT"/>
                <a:cs typeface="Arial MT"/>
              </a:rPr>
              <a:t>If tourniquet</a:t>
            </a:r>
            <a:r>
              <a:rPr sz="1600" dirty="0">
                <a:latin typeface="Arial MT"/>
                <a:cs typeface="Arial MT"/>
              </a:rPr>
              <a:t> conversion does not</a:t>
            </a:r>
            <a:r>
              <a:rPr sz="1600" spc="-5" dirty="0">
                <a:latin typeface="Arial MT"/>
                <a:cs typeface="Arial MT"/>
              </a:rPr>
              <a:t> control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bleeding,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revert back</a:t>
            </a:r>
            <a:r>
              <a:rPr sz="1600" spc="-5" dirty="0">
                <a:latin typeface="Arial MT"/>
                <a:cs typeface="Arial MT"/>
              </a:rPr>
              <a:t> to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 </a:t>
            </a:r>
            <a:r>
              <a:rPr sz="1600" spc="-5" dirty="0">
                <a:latin typeface="Arial MT"/>
                <a:cs typeface="Arial MT"/>
              </a:rPr>
              <a:t>tourniquet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26" name="object 26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3429525" y="5373084"/>
            <a:ext cx="444582" cy="387050"/>
          </a:xfrm>
          <a:prstGeom prst="rect">
            <a:avLst/>
          </a:prstGeom>
        </p:spPr>
      </p:pic>
      <p:sp>
        <p:nvSpPr>
          <p:cNvPr id="27" name="object 2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16</a:t>
            </a:fld>
            <a:endParaRPr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0" y="1061705"/>
            <a:ext cx="12192000" cy="348109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 marR="5080" indent="15240" algn="ctr">
              <a:lnSpc>
                <a:spcPts val="2200"/>
              </a:lnSpc>
              <a:spcBef>
                <a:spcPts val="245"/>
              </a:spcBef>
            </a:pP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TOURNIQUET </a:t>
            </a:r>
            <a:r>
              <a:rPr sz="3600" b="1" spc="-5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NVERS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IO</a:t>
            </a: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endParaRPr sz="3600" dirty="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7" name="object 7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2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17</a:t>
            </a:fld>
            <a:endParaRPr dirty="0"/>
          </a:p>
        </p:txBody>
      </p:sp>
      <p:pic>
        <p:nvPicPr>
          <p:cNvPr id="14" name="9c. Tourniquet Conversion (Tactical Field Care)">
            <a:hlinkClick r:id="" action="ppaction://media"/>
            <a:extLst>
              <a:ext uri="{FF2B5EF4-FFF2-40B4-BE49-F238E27FC236}">
                <a16:creationId xmlns:a16="http://schemas.microsoft.com/office/drawing/2014/main" id="{A428793A-F841-00DB-24D8-0C00AADA4D2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573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084475" y="284892"/>
            <a:ext cx="6022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9: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Circulatory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Hemorrhage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Control 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398746" y="820292"/>
            <a:ext cx="33655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FFFF"/>
                </a:solidFill>
              </a:rPr>
              <a:t>SK</a:t>
            </a:r>
            <a:r>
              <a:rPr sz="3600" spc="-5" dirty="0">
                <a:solidFill>
                  <a:srgbClr val="FFFFFF"/>
                </a:solidFill>
              </a:rPr>
              <a:t>IL</a:t>
            </a:r>
            <a:r>
              <a:rPr sz="3600" dirty="0">
                <a:solidFill>
                  <a:srgbClr val="FFFFFF"/>
                </a:solidFill>
              </a:rPr>
              <a:t>L</a:t>
            </a:r>
            <a:r>
              <a:rPr sz="3600" spc="-370" dirty="0">
                <a:solidFill>
                  <a:srgbClr val="FFFFFF"/>
                </a:solidFill>
              </a:rPr>
              <a:t> </a:t>
            </a:r>
            <a:r>
              <a:rPr sz="3600" dirty="0">
                <a:solidFill>
                  <a:srgbClr val="FFFFFF"/>
                </a:solidFill>
              </a:rPr>
              <a:t>S</a:t>
            </a:r>
            <a:r>
              <a:rPr sz="3600" spc="-270" dirty="0">
                <a:solidFill>
                  <a:srgbClr val="FFFFFF"/>
                </a:solidFill>
              </a:rPr>
              <a:t>TA</a:t>
            </a:r>
            <a:r>
              <a:rPr sz="3600" spc="-5" dirty="0">
                <a:solidFill>
                  <a:srgbClr val="FFFFFF"/>
                </a:solidFill>
              </a:rPr>
              <a:t>TIO</a:t>
            </a:r>
            <a:r>
              <a:rPr sz="3600" dirty="0">
                <a:solidFill>
                  <a:srgbClr val="FFFFFF"/>
                </a:solidFill>
              </a:rPr>
              <a:t>N</a:t>
            </a:r>
            <a:endParaRPr sz="3600"/>
          </a:p>
        </p:txBody>
      </p:sp>
      <p:sp>
        <p:nvSpPr>
          <p:cNvPr id="7" name="object 7"/>
          <p:cNvSpPr txBox="1"/>
          <p:nvPr/>
        </p:nvSpPr>
        <p:spPr>
          <a:xfrm>
            <a:off x="3775199" y="1506065"/>
            <a:ext cx="5843905" cy="360807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1206500" indent="236220">
              <a:lnSpc>
                <a:spcPts val="3200"/>
              </a:lnSpc>
              <a:spcBef>
                <a:spcPts val="340"/>
              </a:spcBef>
            </a:pPr>
            <a:r>
              <a:rPr sz="2800" b="1" spc="-25" dirty="0">
                <a:solidFill>
                  <a:srgbClr val="FFFFFF"/>
                </a:solidFill>
                <a:latin typeface="Arial"/>
                <a:cs typeface="Arial"/>
              </a:rPr>
              <a:t>Tourniquet</a:t>
            </a:r>
            <a:r>
              <a:rPr sz="28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Replacement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28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25" dirty="0">
                <a:solidFill>
                  <a:srgbClr val="FFFFFF"/>
                </a:solidFill>
                <a:latin typeface="Arial"/>
                <a:cs typeface="Arial"/>
              </a:rPr>
              <a:t>Tourniquet</a:t>
            </a:r>
            <a:r>
              <a:rPr sz="28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Conversion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3100">
              <a:latin typeface="Arial"/>
              <a:cs typeface="Arial"/>
            </a:endParaRPr>
          </a:p>
          <a:p>
            <a:pPr marL="561975">
              <a:lnSpc>
                <a:spcPct val="100000"/>
              </a:lnSpc>
              <a:spcBef>
                <a:spcPts val="1855"/>
              </a:spcBef>
            </a:pPr>
            <a:r>
              <a:rPr sz="2400" spc="-30" dirty="0">
                <a:solidFill>
                  <a:srgbClr val="FFFFFF"/>
                </a:solidFill>
                <a:latin typeface="Arial MT"/>
                <a:cs typeface="Arial MT"/>
              </a:rPr>
              <a:t>Tourniquet</a:t>
            </a:r>
            <a:r>
              <a:rPr sz="24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Replacement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2700">
              <a:latin typeface="Arial MT"/>
              <a:cs typeface="Arial MT"/>
            </a:endParaRPr>
          </a:p>
          <a:p>
            <a:pPr marL="561975" marR="5080">
              <a:lnSpc>
                <a:spcPts val="2800"/>
              </a:lnSpc>
              <a:spcBef>
                <a:spcPts val="1839"/>
              </a:spcBef>
            </a:pPr>
            <a:r>
              <a:rPr sz="2400" spc="-30" dirty="0">
                <a:solidFill>
                  <a:srgbClr val="FFFFFF"/>
                </a:solidFill>
                <a:latin typeface="Arial MT"/>
                <a:cs typeface="Arial MT"/>
              </a:rPr>
              <a:t>Tourniquet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Conversion (Using 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Wound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Packing</a:t>
            </a:r>
            <a:r>
              <a:rPr sz="24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With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Hemostatic</a:t>
            </a:r>
            <a:r>
              <a:rPr sz="24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Dressing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Pressure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Bandages</a:t>
            </a:r>
            <a:endParaRPr sz="2400">
              <a:latin typeface="Arial MT"/>
              <a:cs typeface="Arial MT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406888" y="2959020"/>
            <a:ext cx="663057" cy="672396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406888" y="3992499"/>
            <a:ext cx="663057" cy="672396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18</a:t>
            </a:fld>
            <a:endParaRPr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9:</a:t>
            </a:r>
            <a:r>
              <a:rPr spc="-5" dirty="0"/>
              <a:t> Circulation Hemorrhage</a:t>
            </a:r>
            <a:r>
              <a:rPr dirty="0"/>
              <a:t> </a:t>
            </a:r>
            <a:r>
              <a:rPr spc="-5" dirty="0"/>
              <a:t>Control 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650340" y="4119199"/>
            <a:ext cx="3426460" cy="248031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24765">
              <a:lnSpc>
                <a:spcPts val="1900"/>
              </a:lnSpc>
              <a:spcBef>
                <a:spcPts val="380"/>
              </a:spcBef>
            </a:pPr>
            <a:r>
              <a:rPr sz="1800" spc="-5" dirty="0">
                <a:latin typeface="Arial MT"/>
                <a:cs typeface="Arial MT"/>
              </a:rPr>
              <a:t>Identify </a:t>
            </a:r>
            <a:r>
              <a:rPr sz="1800" b="1" dirty="0">
                <a:latin typeface="Arial"/>
                <a:cs typeface="Arial"/>
              </a:rPr>
              <a:t>exact </a:t>
            </a:r>
            <a:r>
              <a:rPr sz="1800" b="1" spc="-5" dirty="0">
                <a:latin typeface="Arial"/>
                <a:cs typeface="Arial"/>
              </a:rPr>
              <a:t>source </a:t>
            </a:r>
            <a:r>
              <a:rPr sz="1800" spc="-5" dirty="0">
                <a:latin typeface="Arial MT"/>
                <a:cs typeface="Arial MT"/>
              </a:rPr>
              <a:t>of bleeding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and </a:t>
            </a:r>
            <a:r>
              <a:rPr sz="1800" b="1" spc="-35" dirty="0">
                <a:solidFill>
                  <a:srgbClr val="921928"/>
                </a:solidFill>
                <a:latin typeface="Arial"/>
                <a:cs typeface="Arial"/>
              </a:rPr>
              <a:t>APPLY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direct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pressure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UNTIL</a:t>
            </a:r>
            <a:r>
              <a:rPr sz="1800" b="1" spc="-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gauze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placed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1900"/>
              </a:lnSpc>
              <a:spcBef>
                <a:spcPts val="985"/>
              </a:spcBef>
            </a:pPr>
            <a:r>
              <a:rPr sz="1800" dirty="0">
                <a:latin typeface="Arial MT"/>
                <a:cs typeface="Arial MT"/>
              </a:rPr>
              <a:t>Pack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wound </a:t>
            </a:r>
            <a:r>
              <a:rPr sz="1800" b="1" spc="-5" dirty="0">
                <a:latin typeface="Arial"/>
                <a:cs typeface="Arial"/>
              </a:rPr>
              <a:t>maintaining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20" dirty="0">
                <a:latin typeface="Arial"/>
                <a:cs typeface="Arial"/>
              </a:rPr>
              <a:t>CONSTANT </a:t>
            </a:r>
            <a:r>
              <a:rPr sz="1800" dirty="0">
                <a:latin typeface="Arial MT"/>
                <a:cs typeface="Arial MT"/>
              </a:rPr>
              <a:t>direct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pressure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effective</a:t>
            </a:r>
            <a:endParaRPr sz="1800">
              <a:latin typeface="Arial MT"/>
              <a:cs typeface="Arial MT"/>
            </a:endParaRPr>
          </a:p>
          <a:p>
            <a:pPr marL="12700" marR="295910">
              <a:lnSpc>
                <a:spcPts val="1900"/>
              </a:lnSpc>
              <a:spcBef>
                <a:spcPts val="990"/>
              </a:spcBef>
            </a:pPr>
            <a:r>
              <a:rPr sz="1800" spc="-5" dirty="0">
                <a:latin typeface="Arial MT"/>
                <a:cs typeface="Arial MT"/>
              </a:rPr>
              <a:t>Fill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pack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wound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tightly,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ensuring gauze </a:t>
            </a:r>
            <a:r>
              <a:rPr sz="1800" spc="-5" dirty="0">
                <a:latin typeface="Arial MT"/>
                <a:cs typeface="Arial MT"/>
              </a:rPr>
              <a:t>extends </a:t>
            </a:r>
            <a:r>
              <a:rPr sz="1800" dirty="0">
                <a:latin typeface="Arial MT"/>
                <a:cs typeface="Arial MT"/>
              </a:rPr>
              <a:t>1-2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inches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above</a:t>
            </a:r>
            <a:r>
              <a:rPr sz="1800" spc="-5" dirty="0">
                <a:latin typeface="Arial MT"/>
                <a:cs typeface="Arial MT"/>
              </a:rPr>
              <a:t> the </a:t>
            </a:r>
            <a:r>
              <a:rPr sz="1800" dirty="0">
                <a:latin typeface="Arial MT"/>
                <a:cs typeface="Arial MT"/>
              </a:rPr>
              <a:t>skin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610867" y="719560"/>
            <a:ext cx="2970530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 marR="5080" indent="49530">
              <a:lnSpc>
                <a:spcPts val="2080"/>
              </a:lnSpc>
              <a:spcBef>
                <a:spcPts val="450"/>
              </a:spcBef>
            </a:pPr>
            <a:r>
              <a:rPr sz="2000" b="1" spc="10" dirty="0">
                <a:latin typeface="Arial"/>
                <a:cs typeface="Arial"/>
              </a:rPr>
              <a:t>WOUND </a:t>
            </a:r>
            <a:r>
              <a:rPr sz="2000" b="1" spc="-15" dirty="0">
                <a:latin typeface="Arial"/>
                <a:cs typeface="Arial"/>
              </a:rPr>
              <a:t>PACKING </a:t>
            </a:r>
            <a:r>
              <a:rPr sz="2000" b="1" spc="5" dirty="0">
                <a:latin typeface="Arial"/>
                <a:cs typeface="Arial"/>
              </a:rPr>
              <a:t>AND </a:t>
            </a:r>
            <a:r>
              <a:rPr sz="2000" b="1" spc="-545" dirty="0">
                <a:latin typeface="Arial"/>
                <a:cs typeface="Arial"/>
              </a:rPr>
              <a:t> </a:t>
            </a:r>
            <a:r>
              <a:rPr sz="2000" b="1" spc="10" dirty="0">
                <a:latin typeface="Arial"/>
                <a:cs typeface="Arial"/>
              </a:rPr>
              <a:t>PRESSURE</a:t>
            </a:r>
            <a:r>
              <a:rPr sz="2000" b="1" spc="-85" dirty="0">
                <a:latin typeface="Arial"/>
                <a:cs typeface="Arial"/>
              </a:rPr>
              <a:t> </a:t>
            </a:r>
            <a:r>
              <a:rPr sz="2000" b="1" spc="10" dirty="0">
                <a:latin typeface="Arial"/>
                <a:cs typeface="Arial"/>
              </a:rPr>
              <a:t>BANDAGES</a:t>
            </a:r>
            <a:endParaRPr sz="20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587240" y="4119199"/>
            <a:ext cx="3279140" cy="2112645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380"/>
              </a:spcBef>
            </a:pP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HOLD </a:t>
            </a:r>
            <a:r>
              <a:rPr sz="1800" dirty="0">
                <a:latin typeface="Arial MT"/>
                <a:cs typeface="Arial MT"/>
              </a:rPr>
              <a:t>direct pressure </a:t>
            </a:r>
            <a:r>
              <a:rPr sz="1800" spc="-5" dirty="0">
                <a:latin typeface="Arial MT"/>
                <a:cs typeface="Arial MT"/>
              </a:rPr>
              <a:t>for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minimum of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3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MINS </a:t>
            </a:r>
            <a:r>
              <a:rPr sz="1800" i="1" spc="-5" dirty="0">
                <a:latin typeface="Arial"/>
                <a:cs typeface="Arial"/>
              </a:rPr>
              <a:t>(</a:t>
            </a:r>
            <a:r>
              <a:rPr sz="1800" b="1" i="1" spc="-5" dirty="0">
                <a:latin typeface="Arial"/>
                <a:cs typeface="Arial"/>
              </a:rPr>
              <a:t>this is </a:t>
            </a:r>
            <a:r>
              <a:rPr sz="1800" b="1" i="1" dirty="0">
                <a:latin typeface="Arial"/>
                <a:cs typeface="Arial"/>
              </a:rPr>
              <a:t> </a:t>
            </a:r>
            <a:r>
              <a:rPr sz="1800" b="1" i="1" spc="-5" dirty="0">
                <a:latin typeface="Arial"/>
                <a:cs typeface="Arial"/>
              </a:rPr>
              <a:t>necessary</a:t>
            </a:r>
            <a:r>
              <a:rPr sz="1800" i="1" spc="-5" dirty="0">
                <a:latin typeface="Arial"/>
                <a:cs typeface="Arial"/>
              </a:rPr>
              <a:t>, </a:t>
            </a:r>
            <a:r>
              <a:rPr sz="1800" i="1" dirty="0">
                <a:latin typeface="Arial"/>
                <a:cs typeface="Arial"/>
              </a:rPr>
              <a:t>even </a:t>
            </a:r>
            <a:r>
              <a:rPr sz="1800" i="1" spc="-5" dirty="0">
                <a:latin typeface="Arial"/>
                <a:cs typeface="Arial"/>
              </a:rPr>
              <a:t>with the active </a:t>
            </a:r>
            <a:r>
              <a:rPr sz="1800" i="1" spc="-49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ingredient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in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hemostatic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gauze)</a:t>
            </a:r>
            <a:endParaRPr sz="1800">
              <a:latin typeface="Arial"/>
              <a:cs typeface="Arial"/>
            </a:endParaRPr>
          </a:p>
          <a:p>
            <a:pPr marL="12700" marR="246379">
              <a:lnSpc>
                <a:spcPts val="1900"/>
              </a:lnSpc>
              <a:spcBef>
                <a:spcPts val="980"/>
              </a:spcBef>
            </a:pPr>
            <a:r>
              <a:rPr sz="1800" spc="-5" dirty="0">
                <a:latin typeface="Arial MT"/>
                <a:cs typeface="Arial MT"/>
              </a:rPr>
              <a:t>When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packing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large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wound,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more </a:t>
            </a:r>
            <a:r>
              <a:rPr sz="1800" spc="-5" dirty="0">
                <a:latin typeface="Arial MT"/>
                <a:cs typeface="Arial MT"/>
              </a:rPr>
              <a:t>than </a:t>
            </a:r>
            <a:r>
              <a:rPr sz="1800" dirty="0">
                <a:latin typeface="Arial MT"/>
                <a:cs typeface="Arial MT"/>
              </a:rPr>
              <a:t>one </a:t>
            </a:r>
            <a:r>
              <a:rPr sz="1800" spc="-5" dirty="0">
                <a:latin typeface="Arial MT"/>
                <a:cs typeface="Arial MT"/>
              </a:rPr>
              <a:t>hemostatic </a:t>
            </a:r>
            <a:r>
              <a:rPr sz="1800" dirty="0">
                <a:latin typeface="Arial MT"/>
                <a:cs typeface="Arial MT"/>
              </a:rPr>
              <a:t> dressing </a:t>
            </a:r>
            <a:r>
              <a:rPr sz="1800" spc="-5" dirty="0">
                <a:latin typeface="Arial MT"/>
                <a:cs typeface="Arial MT"/>
              </a:rPr>
              <a:t>and/or </a:t>
            </a:r>
            <a:r>
              <a:rPr sz="1800" b="1" spc="-5" dirty="0">
                <a:latin typeface="Arial"/>
                <a:cs typeface="Arial"/>
              </a:rPr>
              <a:t>additional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gauze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needed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39267" y="4119199"/>
            <a:ext cx="3100705" cy="781685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380"/>
              </a:spcBef>
            </a:pPr>
            <a:r>
              <a:rPr sz="1800" b="1" dirty="0">
                <a:latin typeface="Arial"/>
                <a:cs typeface="Arial"/>
              </a:rPr>
              <a:t>Reassess</a:t>
            </a:r>
            <a:r>
              <a:rPr sz="1800" b="1" spc="-4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ensure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bleeding </a:t>
            </a:r>
            <a:r>
              <a:rPr sz="1800" b="1" spc="-484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has been </a:t>
            </a:r>
            <a:r>
              <a:rPr sz="1800" b="1" spc="-5" dirty="0">
                <a:latin typeface="Arial"/>
                <a:cs typeface="Arial"/>
              </a:rPr>
              <a:t>controlled </a:t>
            </a:r>
            <a:r>
              <a:rPr sz="1800" spc="-5" dirty="0">
                <a:latin typeface="Arial MT"/>
                <a:cs typeface="Arial MT"/>
              </a:rPr>
              <a:t>while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maintaining </a:t>
            </a:r>
            <a:r>
              <a:rPr sz="1800" dirty="0">
                <a:latin typeface="Arial MT"/>
                <a:cs typeface="Arial MT"/>
              </a:rPr>
              <a:t>pressure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23254" y="4142471"/>
            <a:ext cx="114300" cy="744855"/>
          </a:xfrm>
          <a:custGeom>
            <a:avLst/>
            <a:gdLst/>
            <a:ahLst/>
            <a:cxnLst/>
            <a:rect l="l" t="t" r="r" b="b"/>
            <a:pathLst>
              <a:path w="114300" h="744854">
                <a:moveTo>
                  <a:pt x="0" y="744341"/>
                </a:moveTo>
                <a:lnTo>
                  <a:pt x="0" y="0"/>
                </a:lnTo>
                <a:lnTo>
                  <a:pt x="114300" y="0"/>
                </a:lnTo>
                <a:lnTo>
                  <a:pt x="114300" y="744341"/>
                </a:lnTo>
                <a:lnTo>
                  <a:pt x="0" y="74434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23254" y="5002007"/>
            <a:ext cx="114300" cy="744855"/>
          </a:xfrm>
          <a:custGeom>
            <a:avLst/>
            <a:gdLst/>
            <a:ahLst/>
            <a:cxnLst/>
            <a:rect l="l" t="t" r="r" b="b"/>
            <a:pathLst>
              <a:path w="114300" h="744854">
                <a:moveTo>
                  <a:pt x="0" y="744341"/>
                </a:moveTo>
                <a:lnTo>
                  <a:pt x="0" y="0"/>
                </a:lnTo>
                <a:lnTo>
                  <a:pt x="114300" y="0"/>
                </a:lnTo>
                <a:lnTo>
                  <a:pt x="114300" y="744341"/>
                </a:lnTo>
                <a:lnTo>
                  <a:pt x="0" y="74434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23254" y="5873734"/>
            <a:ext cx="114300" cy="744855"/>
          </a:xfrm>
          <a:custGeom>
            <a:avLst/>
            <a:gdLst/>
            <a:ahLst/>
            <a:cxnLst/>
            <a:rect l="l" t="t" r="r" b="b"/>
            <a:pathLst>
              <a:path w="114300" h="744854">
                <a:moveTo>
                  <a:pt x="0" y="744341"/>
                </a:moveTo>
                <a:lnTo>
                  <a:pt x="0" y="0"/>
                </a:lnTo>
                <a:lnTo>
                  <a:pt x="114300" y="0"/>
                </a:lnTo>
                <a:lnTo>
                  <a:pt x="114300" y="744341"/>
                </a:lnTo>
                <a:lnTo>
                  <a:pt x="0" y="74434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345692" y="4164243"/>
            <a:ext cx="114300" cy="920115"/>
          </a:xfrm>
          <a:custGeom>
            <a:avLst/>
            <a:gdLst/>
            <a:ahLst/>
            <a:cxnLst/>
            <a:rect l="l" t="t" r="r" b="b"/>
            <a:pathLst>
              <a:path w="114300" h="920114">
                <a:moveTo>
                  <a:pt x="0" y="9196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919600"/>
                </a:lnTo>
                <a:lnTo>
                  <a:pt x="0" y="9196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345692" y="5296356"/>
            <a:ext cx="114300" cy="920115"/>
          </a:xfrm>
          <a:custGeom>
            <a:avLst/>
            <a:gdLst/>
            <a:ahLst/>
            <a:cxnLst/>
            <a:rect l="l" t="t" r="r" b="b"/>
            <a:pathLst>
              <a:path w="114300" h="920114">
                <a:moveTo>
                  <a:pt x="0" y="9196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919600"/>
                </a:lnTo>
                <a:lnTo>
                  <a:pt x="0" y="9196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8213747" y="4151543"/>
            <a:ext cx="114300" cy="735330"/>
          </a:xfrm>
          <a:custGeom>
            <a:avLst/>
            <a:gdLst/>
            <a:ahLst/>
            <a:cxnLst/>
            <a:rect l="l" t="t" r="r" b="b"/>
            <a:pathLst>
              <a:path w="114300" h="735329">
                <a:moveTo>
                  <a:pt x="0" y="735268"/>
                </a:moveTo>
                <a:lnTo>
                  <a:pt x="0" y="0"/>
                </a:lnTo>
                <a:lnTo>
                  <a:pt x="114300" y="0"/>
                </a:lnTo>
                <a:lnTo>
                  <a:pt x="114300" y="735268"/>
                </a:lnTo>
                <a:lnTo>
                  <a:pt x="0" y="73526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5" name="object 15"/>
          <p:cNvGrpSpPr/>
          <p:nvPr/>
        </p:nvGrpSpPr>
        <p:grpSpPr>
          <a:xfrm>
            <a:off x="4337419" y="1939781"/>
            <a:ext cx="3678554" cy="2077085"/>
            <a:chOff x="4337419" y="1939781"/>
            <a:chExt cx="3678554" cy="2077085"/>
          </a:xfrm>
        </p:grpSpPr>
        <p:pic>
          <p:nvPicPr>
            <p:cNvPr id="16" name="object 1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337419" y="2045877"/>
              <a:ext cx="2679053" cy="1900852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906101" y="1939781"/>
              <a:ext cx="1109777" cy="97105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016473" y="3127663"/>
              <a:ext cx="889034" cy="889034"/>
            </a:xfrm>
            <a:prstGeom prst="rect">
              <a:avLst/>
            </a:prstGeom>
          </p:spPr>
        </p:pic>
      </p:grpSp>
      <p:pic>
        <p:nvPicPr>
          <p:cNvPr id="19" name="object 1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23244" y="1746082"/>
            <a:ext cx="2765691" cy="2158416"/>
          </a:xfrm>
          <a:prstGeom prst="rect">
            <a:avLst/>
          </a:prstGeom>
        </p:spPr>
      </p:pic>
      <p:grpSp>
        <p:nvGrpSpPr>
          <p:cNvPr id="20" name="object 20"/>
          <p:cNvGrpSpPr/>
          <p:nvPr/>
        </p:nvGrpSpPr>
        <p:grpSpPr>
          <a:xfrm>
            <a:off x="8164956" y="1920999"/>
            <a:ext cx="4027170" cy="2172335"/>
            <a:chOff x="8164956" y="1920999"/>
            <a:chExt cx="4027170" cy="2172335"/>
          </a:xfrm>
        </p:grpSpPr>
        <p:pic>
          <p:nvPicPr>
            <p:cNvPr id="21" name="object 2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8164956" y="1920999"/>
              <a:ext cx="3536321" cy="206453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236868" y="3122214"/>
              <a:ext cx="1109777" cy="97105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110437" y="3109516"/>
              <a:ext cx="1081562" cy="971056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19</a:t>
            </a:fld>
            <a:endParaRPr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9:</a:t>
            </a:r>
            <a:r>
              <a:rPr spc="-5" dirty="0"/>
              <a:t> Circulation Hemorrhage</a:t>
            </a:r>
            <a:r>
              <a:rPr dirty="0"/>
              <a:t> </a:t>
            </a:r>
            <a:r>
              <a:rPr spc="-5" dirty="0"/>
              <a:t>Control 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20768" y="4061347"/>
            <a:ext cx="2566670" cy="2381250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 marR="523240">
              <a:lnSpc>
                <a:spcPts val="1630"/>
              </a:lnSpc>
              <a:spcBef>
                <a:spcPts val="395"/>
              </a:spcBef>
            </a:pPr>
            <a:r>
              <a:rPr sz="1600" dirty="0">
                <a:latin typeface="Arial MT"/>
                <a:cs typeface="Arial MT"/>
              </a:rPr>
              <a:t>Bleeding</a:t>
            </a:r>
            <a:r>
              <a:rPr sz="1600" spc="-3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has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not</a:t>
            </a:r>
            <a:r>
              <a:rPr sz="1600" spc="-3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been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controlled:</a:t>
            </a:r>
            <a:endParaRPr sz="1600">
              <a:latin typeface="Arial MT"/>
              <a:cs typeface="Arial MT"/>
            </a:endParaRPr>
          </a:p>
          <a:p>
            <a:pPr marL="23495" marR="400050">
              <a:lnSpc>
                <a:spcPts val="1630"/>
              </a:lnSpc>
              <a:spcBef>
                <a:spcPts val="990"/>
              </a:spcBef>
              <a:buAutoNum type="alphaLcParenR"/>
              <a:tabLst>
                <a:tab pos="260985" algn="l"/>
              </a:tabLst>
            </a:pPr>
            <a:r>
              <a:rPr sz="1600" spc="-5" dirty="0">
                <a:latin typeface="Arial MT"/>
                <a:cs typeface="Arial MT"/>
              </a:rPr>
              <a:t>Hemostatic</a:t>
            </a:r>
            <a:r>
              <a:rPr sz="1600" spc="-6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dressing, </a:t>
            </a:r>
            <a:r>
              <a:rPr sz="1600" spc="-42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remove prior packing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material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and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repack</a:t>
            </a:r>
            <a:endParaRPr sz="1600">
              <a:latin typeface="Arial MT"/>
              <a:cs typeface="Arial MT"/>
            </a:endParaRPr>
          </a:p>
          <a:p>
            <a:pPr marL="23495" marR="5080">
              <a:lnSpc>
                <a:spcPts val="1630"/>
              </a:lnSpc>
              <a:spcBef>
                <a:spcPts val="985"/>
              </a:spcBef>
              <a:buAutoNum type="alphaLcParenR"/>
              <a:tabLst>
                <a:tab pos="260985" algn="l"/>
              </a:tabLst>
            </a:pPr>
            <a:r>
              <a:rPr sz="1600" spc="-5" dirty="0">
                <a:latin typeface="Arial MT"/>
                <a:cs typeface="Arial MT"/>
              </a:rPr>
              <a:t>Gauze </a:t>
            </a:r>
            <a:r>
              <a:rPr sz="1600" dirty="0">
                <a:latin typeface="Arial MT"/>
                <a:cs typeface="Arial MT"/>
              </a:rPr>
              <a:t>or </a:t>
            </a:r>
            <a:r>
              <a:rPr sz="1600" spc="-5" dirty="0">
                <a:latin typeface="Arial MT"/>
                <a:cs typeface="Arial MT"/>
              </a:rPr>
              <a:t>other materials,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apply </a:t>
            </a:r>
            <a:r>
              <a:rPr sz="1600" spc="-5" dirty="0">
                <a:latin typeface="Arial MT"/>
                <a:cs typeface="Arial MT"/>
              </a:rPr>
              <a:t>additional </a:t>
            </a:r>
            <a:r>
              <a:rPr sz="1600" dirty="0">
                <a:latin typeface="Arial MT"/>
                <a:cs typeface="Arial MT"/>
              </a:rPr>
              <a:t>gauze/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materials, </a:t>
            </a:r>
            <a:r>
              <a:rPr sz="1600" dirty="0">
                <a:latin typeface="Arial MT"/>
                <a:cs typeface="Arial MT"/>
              </a:rPr>
              <a:t>apply pressure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(another </a:t>
            </a:r>
            <a:r>
              <a:rPr sz="1600" dirty="0">
                <a:latin typeface="Arial MT"/>
                <a:cs typeface="Arial MT"/>
              </a:rPr>
              <a:t>3 </a:t>
            </a:r>
            <a:r>
              <a:rPr sz="1600" spc="-5" dirty="0">
                <a:latin typeface="Arial MT"/>
                <a:cs typeface="Arial MT"/>
              </a:rPr>
              <a:t>minutes) until </a:t>
            </a:r>
            <a:r>
              <a:rPr sz="1600" dirty="0">
                <a:latin typeface="Arial MT"/>
                <a:cs typeface="Arial MT"/>
              </a:rPr>
              <a:t> bleeding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has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stopped.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610867" y="719560"/>
            <a:ext cx="2970530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 marR="5080" indent="49530">
              <a:lnSpc>
                <a:spcPts val="2080"/>
              </a:lnSpc>
              <a:spcBef>
                <a:spcPts val="450"/>
              </a:spcBef>
            </a:pPr>
            <a:r>
              <a:rPr sz="2000" b="1" spc="10" dirty="0">
                <a:latin typeface="Arial"/>
                <a:cs typeface="Arial"/>
              </a:rPr>
              <a:t>WOUND </a:t>
            </a:r>
            <a:r>
              <a:rPr sz="2000" b="1" spc="-15" dirty="0">
                <a:latin typeface="Arial"/>
                <a:cs typeface="Arial"/>
              </a:rPr>
              <a:t>PACKING </a:t>
            </a:r>
            <a:r>
              <a:rPr sz="2000" b="1" spc="5" dirty="0">
                <a:latin typeface="Arial"/>
                <a:cs typeface="Arial"/>
              </a:rPr>
              <a:t>AND </a:t>
            </a:r>
            <a:r>
              <a:rPr sz="2000" b="1" spc="-545" dirty="0">
                <a:latin typeface="Arial"/>
                <a:cs typeface="Arial"/>
              </a:rPr>
              <a:t> </a:t>
            </a:r>
            <a:r>
              <a:rPr sz="2000" b="1" spc="10" dirty="0">
                <a:latin typeface="Arial"/>
                <a:cs typeface="Arial"/>
              </a:rPr>
              <a:t>PRESSURE</a:t>
            </a:r>
            <a:r>
              <a:rPr sz="2000" b="1" spc="-85" dirty="0">
                <a:latin typeface="Arial"/>
                <a:cs typeface="Arial"/>
              </a:rPr>
              <a:t> </a:t>
            </a:r>
            <a:r>
              <a:rPr sz="2000" b="1" spc="10" dirty="0">
                <a:latin typeface="Arial"/>
                <a:cs typeface="Arial"/>
              </a:rPr>
              <a:t>BANDAGES</a:t>
            </a:r>
            <a:endParaRPr sz="20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464732" y="4061347"/>
            <a:ext cx="2375535" cy="682625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 marR="5080">
              <a:lnSpc>
                <a:spcPts val="1630"/>
              </a:lnSpc>
              <a:spcBef>
                <a:spcPts val="395"/>
              </a:spcBef>
            </a:pPr>
            <a:r>
              <a:rPr sz="1600" spc="-5" dirty="0">
                <a:latin typeface="Arial MT"/>
                <a:cs typeface="Arial MT"/>
              </a:rPr>
              <a:t>Once </a:t>
            </a:r>
            <a:r>
              <a:rPr sz="1600" dirty="0">
                <a:latin typeface="Arial MT"/>
                <a:cs typeface="Arial MT"/>
              </a:rPr>
              <a:t>you are sure </a:t>
            </a:r>
            <a:r>
              <a:rPr sz="1600" spc="-5" dirty="0">
                <a:latin typeface="Arial MT"/>
                <a:cs typeface="Arial MT"/>
              </a:rPr>
              <a:t>the </a:t>
            </a:r>
            <a:r>
              <a:rPr sz="1600" dirty="0">
                <a:latin typeface="Arial MT"/>
                <a:cs typeface="Arial MT"/>
              </a:rPr>
              <a:t> bleeding has </a:t>
            </a:r>
            <a:r>
              <a:rPr sz="1600" b="1" spc="-5" dirty="0">
                <a:latin typeface="Arial"/>
                <a:cs typeface="Arial"/>
              </a:rPr>
              <a:t>stopped</a:t>
            </a:r>
            <a:r>
              <a:rPr sz="1600" spc="-5" dirty="0">
                <a:latin typeface="Arial MT"/>
                <a:cs typeface="Arial MT"/>
              </a:rPr>
              <a:t>, </a:t>
            </a:r>
            <a:r>
              <a:rPr sz="1600" dirty="0">
                <a:latin typeface="Arial MT"/>
                <a:cs typeface="Arial MT"/>
              </a:rPr>
              <a:t> apply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-3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pressure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bandage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72950" y="4061347"/>
            <a:ext cx="1975485" cy="889000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 marR="5080">
              <a:lnSpc>
                <a:spcPts val="1630"/>
              </a:lnSpc>
              <a:spcBef>
                <a:spcPts val="395"/>
              </a:spcBef>
            </a:pPr>
            <a:r>
              <a:rPr sz="1600" dirty="0">
                <a:latin typeface="Arial MT"/>
                <a:cs typeface="Arial MT"/>
              </a:rPr>
              <a:t>Document</a:t>
            </a:r>
            <a:r>
              <a:rPr sz="1600" spc="-3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all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findings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and </a:t>
            </a:r>
            <a:r>
              <a:rPr sz="1600" spc="-5" dirty="0">
                <a:latin typeface="Arial MT"/>
                <a:cs typeface="Arial MT"/>
              </a:rPr>
              <a:t>treatments </a:t>
            </a:r>
            <a:r>
              <a:rPr sz="1600" dirty="0">
                <a:latin typeface="Arial MT"/>
                <a:cs typeface="Arial MT"/>
              </a:rPr>
              <a:t>on a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DD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Form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1380</a:t>
            </a:r>
            <a:r>
              <a:rPr sz="1600" spc="-5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TCCC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ts val="1610"/>
              </a:lnSpc>
            </a:pPr>
            <a:r>
              <a:rPr sz="1600" spc="-5" dirty="0">
                <a:latin typeface="Arial MT"/>
                <a:cs typeface="Arial MT"/>
              </a:rPr>
              <a:t>Casualty</a:t>
            </a:r>
            <a:r>
              <a:rPr sz="1600" spc="-3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Card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519581" y="1877700"/>
            <a:ext cx="2049868" cy="205199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93006" y="1877700"/>
            <a:ext cx="2054143" cy="205199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232757" y="1877698"/>
            <a:ext cx="2085921" cy="2088000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6154442" y="4061347"/>
            <a:ext cx="2634615" cy="1714500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 marR="5080">
              <a:lnSpc>
                <a:spcPts val="1630"/>
              </a:lnSpc>
              <a:spcBef>
                <a:spcPts val="395"/>
              </a:spcBef>
            </a:pPr>
            <a:r>
              <a:rPr sz="1600" dirty="0">
                <a:latin typeface="Arial MT"/>
                <a:cs typeface="Arial MT"/>
              </a:rPr>
              <a:t>Check </a:t>
            </a:r>
            <a:r>
              <a:rPr sz="1600" spc="-5" dirty="0">
                <a:latin typeface="Arial MT"/>
                <a:cs typeface="Arial MT"/>
              </a:rPr>
              <a:t>for circulation </a:t>
            </a:r>
            <a:r>
              <a:rPr sz="1600" dirty="0">
                <a:latin typeface="Arial MT"/>
                <a:cs typeface="Arial MT"/>
              </a:rPr>
              <a:t>below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 </a:t>
            </a:r>
            <a:r>
              <a:rPr sz="1600" dirty="0">
                <a:latin typeface="Arial MT"/>
                <a:cs typeface="Arial MT"/>
              </a:rPr>
              <a:t>pressure bandage by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feeling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for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distal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pulse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(if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skin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becomes cool </a:t>
            </a:r>
            <a:r>
              <a:rPr sz="1600" spc="-5" dirty="0">
                <a:latin typeface="Arial MT"/>
                <a:cs typeface="Arial MT"/>
              </a:rPr>
              <a:t>to the touch, </a:t>
            </a:r>
            <a:r>
              <a:rPr sz="1600" dirty="0">
                <a:latin typeface="Arial MT"/>
                <a:cs typeface="Arial MT"/>
              </a:rPr>
              <a:t> bluish, numb, or </a:t>
            </a:r>
            <a:r>
              <a:rPr sz="1600" spc="-5" dirty="0">
                <a:latin typeface="Arial MT"/>
                <a:cs typeface="Arial MT"/>
              </a:rPr>
              <a:t>distal </a:t>
            </a:r>
            <a:r>
              <a:rPr sz="1600" dirty="0">
                <a:latin typeface="Arial MT"/>
                <a:cs typeface="Arial MT"/>
              </a:rPr>
              <a:t>pulse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not</a:t>
            </a:r>
            <a:r>
              <a:rPr sz="1600" spc="7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present,</a:t>
            </a:r>
            <a:r>
              <a:rPr sz="1600" spc="7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bandage</a:t>
            </a:r>
            <a:r>
              <a:rPr sz="1600" spc="7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may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be </a:t>
            </a:r>
            <a:r>
              <a:rPr sz="1600" spc="-5" dirty="0">
                <a:latin typeface="Arial MT"/>
                <a:cs typeface="Arial MT"/>
              </a:rPr>
              <a:t>too tight </a:t>
            </a:r>
            <a:r>
              <a:rPr sz="1600" dirty="0">
                <a:latin typeface="Arial MT"/>
                <a:cs typeface="Arial MT"/>
              </a:rPr>
              <a:t>and should be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loosened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or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reapplied)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13" name="object 1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9060531" y="1877698"/>
            <a:ext cx="2085926" cy="2088000"/>
          </a:xfrm>
          <a:prstGeom prst="rect">
            <a:avLst/>
          </a:prstGeom>
        </p:spPr>
      </p:pic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20</a:t>
            </a:fld>
            <a:endParaRPr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64694" y="1122466"/>
            <a:ext cx="12192000" cy="348109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 marR="5080" indent="184150" algn="ctr">
              <a:lnSpc>
                <a:spcPts val="2200"/>
              </a:lnSpc>
              <a:spcBef>
                <a:spcPts val="245"/>
              </a:spcBef>
            </a:pP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WOUND </a:t>
            </a:r>
            <a:r>
              <a:rPr sz="3600" b="1" spc="-20" dirty="0">
                <a:solidFill>
                  <a:srgbClr val="FFFFFF"/>
                </a:solidFill>
                <a:latin typeface="Arial"/>
                <a:cs typeface="Arial"/>
              </a:rPr>
              <a:t>PACKING </a:t>
            </a: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&amp; PRESSURE</a:t>
            </a:r>
            <a:r>
              <a:rPr sz="3600" b="1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BANDAGES</a:t>
            </a:r>
            <a:endParaRPr sz="3600" dirty="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7" name="object 7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2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21</a:t>
            </a:fld>
            <a:endParaRPr dirty="0"/>
          </a:p>
        </p:txBody>
      </p:sp>
      <p:pic>
        <p:nvPicPr>
          <p:cNvPr id="12" name="5b16deb6-5c6d-4517-bf09-0bc8400b9c3c">
            <a:hlinkClick r:id="" action="ppaction://media"/>
            <a:extLst>
              <a:ext uri="{FF2B5EF4-FFF2-40B4-BE49-F238E27FC236}">
                <a16:creationId xmlns:a16="http://schemas.microsoft.com/office/drawing/2014/main" id="{E43EFBEC-E057-3B30-BC57-97FCDFD6BF2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3863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091669" y="284892"/>
            <a:ext cx="6009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9: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Circulation Hemorrhage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Control 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950344" y="729964"/>
            <a:ext cx="23710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000000"/>
                </a:solidFill>
              </a:rPr>
              <a:t>SUMMA</a:t>
            </a:r>
            <a:r>
              <a:rPr sz="3600" spc="-135" dirty="0">
                <a:solidFill>
                  <a:srgbClr val="000000"/>
                </a:solidFill>
              </a:rPr>
              <a:t>R</a:t>
            </a:r>
            <a:r>
              <a:rPr sz="3600" dirty="0">
                <a:solidFill>
                  <a:srgbClr val="000000"/>
                </a:solidFill>
              </a:rPr>
              <a:t>Y</a:t>
            </a:r>
            <a:endParaRPr sz="3600"/>
          </a:p>
        </p:txBody>
      </p:sp>
      <p:sp>
        <p:nvSpPr>
          <p:cNvPr id="6" name="object 6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2203630" y="1221869"/>
            <a:ext cx="8244840" cy="5391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96240">
              <a:lnSpc>
                <a:spcPct val="131900"/>
              </a:lnSpc>
              <a:spcBef>
                <a:spcPts val="100"/>
              </a:spcBef>
            </a:pPr>
            <a:r>
              <a:rPr sz="2400" dirty="0">
                <a:latin typeface="Arial MT"/>
                <a:cs typeface="Arial MT"/>
              </a:rPr>
              <a:t>Progressive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strategies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for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controlling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external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hemorrhage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Signs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and </a:t>
            </a:r>
            <a:r>
              <a:rPr sz="2400" spc="-5" dirty="0">
                <a:latin typeface="Arial MT"/>
                <a:cs typeface="Arial MT"/>
              </a:rPr>
              <a:t>symptoms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 pelvic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fracture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919"/>
              </a:spcBef>
            </a:pPr>
            <a:r>
              <a:rPr sz="2400" spc="-5" dirty="0">
                <a:latin typeface="Arial MT"/>
                <a:cs typeface="Arial MT"/>
              </a:rPr>
              <a:t>Implications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for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placing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pelvic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compression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device</a:t>
            </a:r>
            <a:endParaRPr sz="2400">
              <a:latin typeface="Arial MT"/>
              <a:cs typeface="Arial MT"/>
            </a:endParaRPr>
          </a:p>
          <a:p>
            <a:pPr marL="12700" marR="5080">
              <a:lnSpc>
                <a:spcPts val="2800"/>
              </a:lnSpc>
              <a:spcBef>
                <a:spcPts val="1080"/>
              </a:spcBef>
            </a:pPr>
            <a:r>
              <a:rPr sz="2400" spc="-5" dirty="0">
                <a:latin typeface="Arial MT"/>
                <a:cs typeface="Arial MT"/>
              </a:rPr>
              <a:t>Indications </a:t>
            </a:r>
            <a:r>
              <a:rPr sz="2400" dirty="0">
                <a:latin typeface="Arial MT"/>
                <a:cs typeface="Arial MT"/>
              </a:rPr>
              <a:t>and </a:t>
            </a:r>
            <a:r>
              <a:rPr sz="2400" spc="-5" dirty="0">
                <a:latin typeface="Arial MT"/>
                <a:cs typeface="Arial MT"/>
              </a:rPr>
              <a:t>methods for </a:t>
            </a:r>
            <a:r>
              <a:rPr sz="2400" dirty="0">
                <a:latin typeface="Arial MT"/>
                <a:cs typeface="Arial MT"/>
              </a:rPr>
              <a:t>wound packing and pressure 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bandages,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tourniquet </a:t>
            </a:r>
            <a:r>
              <a:rPr sz="2400" dirty="0">
                <a:latin typeface="Arial MT"/>
                <a:cs typeface="Arial MT"/>
              </a:rPr>
              <a:t>replacement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and </a:t>
            </a:r>
            <a:r>
              <a:rPr sz="2400" spc="-5" dirty="0">
                <a:latin typeface="Arial MT"/>
                <a:cs typeface="Arial MT"/>
              </a:rPr>
              <a:t>tourniquet </a:t>
            </a:r>
            <a:r>
              <a:rPr sz="2400" dirty="0">
                <a:latin typeface="Arial MT"/>
                <a:cs typeface="Arial MT"/>
              </a:rPr>
              <a:t>conversion</a:t>
            </a:r>
            <a:endParaRPr sz="2400">
              <a:latin typeface="Arial MT"/>
              <a:cs typeface="Arial MT"/>
            </a:endParaRPr>
          </a:p>
          <a:p>
            <a:pPr marL="12700" marR="193040">
              <a:lnSpc>
                <a:spcPts val="2800"/>
              </a:lnSpc>
              <a:spcBef>
                <a:spcPts val="1000"/>
              </a:spcBef>
            </a:pPr>
            <a:r>
              <a:rPr sz="2400" spc="-5" dirty="0">
                <a:latin typeface="Arial MT"/>
                <a:cs typeface="Arial MT"/>
              </a:rPr>
              <a:t>Application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both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CoTCCC-recommended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and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improvised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pelvic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compression devices</a:t>
            </a:r>
            <a:endParaRPr sz="2400">
              <a:latin typeface="Arial MT"/>
              <a:cs typeface="Arial MT"/>
            </a:endParaRPr>
          </a:p>
          <a:p>
            <a:pPr marL="12700" marR="1450340">
              <a:lnSpc>
                <a:spcPts val="3800"/>
              </a:lnSpc>
              <a:spcBef>
                <a:spcPts val="200"/>
              </a:spcBef>
            </a:pPr>
            <a:r>
              <a:rPr sz="2400" spc="-10" dirty="0">
                <a:latin typeface="Arial MT"/>
                <a:cs typeface="Arial MT"/>
              </a:rPr>
              <a:t>Wound </a:t>
            </a:r>
            <a:r>
              <a:rPr sz="2400" dirty="0">
                <a:latin typeface="Arial MT"/>
                <a:cs typeface="Arial MT"/>
              </a:rPr>
              <a:t>packing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and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pressure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bandage</a:t>
            </a:r>
            <a:r>
              <a:rPr sz="2400" spc="-5" dirty="0">
                <a:latin typeface="Arial MT"/>
                <a:cs typeface="Arial MT"/>
              </a:rPr>
              <a:t> application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spc="-30" dirty="0">
                <a:latin typeface="Arial MT"/>
                <a:cs typeface="Arial MT"/>
              </a:rPr>
              <a:t>Tourniquet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replacement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2400" spc="-30" dirty="0">
                <a:latin typeface="Arial MT"/>
                <a:cs typeface="Arial MT"/>
              </a:rPr>
              <a:t>Tourniquet</a:t>
            </a:r>
            <a:r>
              <a:rPr sz="2400" spc="-4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conversion</a:t>
            </a:r>
            <a:endParaRPr sz="2400">
              <a:latin typeface="Arial MT"/>
              <a:cs typeface="Arial MT"/>
            </a:endParaRPr>
          </a:p>
          <a:p>
            <a:pPr marR="363855" algn="ctr">
              <a:lnSpc>
                <a:spcPct val="100000"/>
              </a:lnSpc>
              <a:spcBef>
                <a:spcPts val="2410"/>
              </a:spcBef>
              <a:tabLst>
                <a:tab pos="1619250" algn="l"/>
                <a:tab pos="22504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 A R	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C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028455" y="1390517"/>
            <a:ext cx="0" cy="393065"/>
          </a:xfrm>
          <a:custGeom>
            <a:avLst/>
            <a:gdLst/>
            <a:ahLst/>
            <a:cxnLst/>
            <a:rect l="l" t="t" r="r" b="b"/>
            <a:pathLst>
              <a:path h="393064">
                <a:moveTo>
                  <a:pt x="0" y="39301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028455" y="1875426"/>
            <a:ext cx="0" cy="393065"/>
          </a:xfrm>
          <a:custGeom>
            <a:avLst/>
            <a:gdLst/>
            <a:ahLst/>
            <a:cxnLst/>
            <a:rect l="l" t="t" r="r" b="b"/>
            <a:pathLst>
              <a:path h="393064">
                <a:moveTo>
                  <a:pt x="0" y="39301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028455" y="2360334"/>
            <a:ext cx="0" cy="393065"/>
          </a:xfrm>
          <a:custGeom>
            <a:avLst/>
            <a:gdLst/>
            <a:ahLst/>
            <a:cxnLst/>
            <a:rect l="l" t="t" r="r" b="b"/>
            <a:pathLst>
              <a:path h="393064">
                <a:moveTo>
                  <a:pt x="0" y="39301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28455" y="2928370"/>
            <a:ext cx="0" cy="660400"/>
          </a:xfrm>
          <a:custGeom>
            <a:avLst/>
            <a:gdLst/>
            <a:ahLst/>
            <a:cxnLst/>
            <a:rect l="l" t="t" r="r" b="b"/>
            <a:pathLst>
              <a:path h="660400">
                <a:moveTo>
                  <a:pt x="0" y="660215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028455" y="3769540"/>
            <a:ext cx="0" cy="660400"/>
          </a:xfrm>
          <a:custGeom>
            <a:avLst/>
            <a:gdLst/>
            <a:ahLst/>
            <a:cxnLst/>
            <a:rect l="l" t="t" r="r" b="b"/>
            <a:pathLst>
              <a:path h="660400">
                <a:moveTo>
                  <a:pt x="0" y="660215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028455" y="4594876"/>
            <a:ext cx="0" cy="393065"/>
          </a:xfrm>
          <a:custGeom>
            <a:avLst/>
            <a:gdLst/>
            <a:ahLst/>
            <a:cxnLst/>
            <a:rect l="l" t="t" r="r" b="b"/>
            <a:pathLst>
              <a:path h="393064">
                <a:moveTo>
                  <a:pt x="0" y="39301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028455" y="5073848"/>
            <a:ext cx="0" cy="393065"/>
          </a:xfrm>
          <a:custGeom>
            <a:avLst/>
            <a:gdLst/>
            <a:ahLst/>
            <a:cxnLst/>
            <a:rect l="l" t="t" r="r" b="b"/>
            <a:pathLst>
              <a:path h="393064">
                <a:moveTo>
                  <a:pt x="0" y="39301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028455" y="5552818"/>
            <a:ext cx="0" cy="393065"/>
          </a:xfrm>
          <a:custGeom>
            <a:avLst/>
            <a:gdLst/>
            <a:ahLst/>
            <a:cxnLst/>
            <a:rect l="l" t="t" r="r" b="b"/>
            <a:pathLst>
              <a:path h="393064">
                <a:moveTo>
                  <a:pt x="0" y="393018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22</a:t>
            </a:fld>
            <a:endParaRPr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084475" y="284892"/>
            <a:ext cx="6022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9: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Circulatory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Hemorrhage</a:t>
            </a:r>
            <a:r>
              <a:rPr sz="2000" b="1" spc="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Control 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984312" y="1795214"/>
            <a:ext cx="9470390" cy="430784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marR="301625">
              <a:lnSpc>
                <a:spcPts val="2400"/>
              </a:lnSpc>
              <a:spcBef>
                <a:spcPts val="280"/>
              </a:spcBef>
            </a:pP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What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are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initial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actions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that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should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be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taken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circulation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phase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of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the </a:t>
            </a:r>
            <a:r>
              <a:rPr sz="2100" spc="-5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25" dirty="0">
                <a:solidFill>
                  <a:srgbClr val="FFFFFF"/>
                </a:solidFill>
                <a:latin typeface="Arial MT"/>
                <a:cs typeface="Arial MT"/>
              </a:rPr>
              <a:t>MARCH-PAWS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sequence?</a:t>
            </a:r>
            <a:endParaRPr sz="21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9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What indications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are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suspicious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for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pelvic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instability?</a:t>
            </a:r>
            <a:endParaRPr sz="21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100">
              <a:latin typeface="Arial MT"/>
              <a:cs typeface="Arial MT"/>
            </a:endParaRPr>
          </a:p>
          <a:p>
            <a:pPr marL="12700" marR="94615">
              <a:lnSpc>
                <a:spcPts val="2400"/>
              </a:lnSpc>
            </a:pP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How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do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you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prevent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dislocation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of pelvic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fragments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from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external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rotation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of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the </a:t>
            </a:r>
            <a:r>
              <a:rPr sz="2100" spc="-5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lower</a:t>
            </a:r>
            <a:r>
              <a:rPr sz="21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extremities?</a:t>
            </a:r>
            <a:endParaRPr sz="21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50">
              <a:latin typeface="Arial MT"/>
              <a:cs typeface="Arial MT"/>
            </a:endParaRPr>
          </a:p>
          <a:p>
            <a:pPr marL="12700" marR="287655">
              <a:lnSpc>
                <a:spcPts val="2400"/>
              </a:lnSpc>
            </a:pP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Where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should you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apply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deliberate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tourniquet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when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replacing one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that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was 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placed over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uniform,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like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high and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tight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tourniquet from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Care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Under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Fire/ </a:t>
            </a:r>
            <a:r>
              <a:rPr sz="2100" spc="-5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Threat?</a:t>
            </a:r>
            <a:endParaRPr sz="21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050">
              <a:latin typeface="Arial MT"/>
              <a:cs typeface="Arial MT"/>
            </a:endParaRPr>
          </a:p>
          <a:p>
            <a:pPr marL="12700" marR="5080">
              <a:lnSpc>
                <a:spcPts val="2400"/>
              </a:lnSpc>
            </a:pP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What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are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contraindications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converting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tourniquet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wound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packing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sz="2100" spc="-5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pressure bandage?</a:t>
            </a:r>
            <a:endParaRPr sz="2100">
              <a:latin typeface="Arial MT"/>
              <a:cs typeface="Arial MT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609483" y="861484"/>
            <a:ext cx="49790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FFFF"/>
                </a:solidFill>
              </a:rPr>
              <a:t>CHECK</a:t>
            </a:r>
            <a:r>
              <a:rPr sz="3600" spc="-35" dirty="0">
                <a:solidFill>
                  <a:srgbClr val="FFFFFF"/>
                </a:solidFill>
              </a:rPr>
              <a:t> </a:t>
            </a:r>
            <a:r>
              <a:rPr sz="3600" spc="-5" dirty="0">
                <a:solidFill>
                  <a:srgbClr val="FFFFFF"/>
                </a:solidFill>
              </a:rPr>
              <a:t>ON</a:t>
            </a:r>
            <a:r>
              <a:rPr sz="3600" spc="-30" dirty="0">
                <a:solidFill>
                  <a:srgbClr val="FFFFFF"/>
                </a:solidFill>
              </a:rPr>
              <a:t> </a:t>
            </a:r>
            <a:r>
              <a:rPr sz="3600" spc="-5" dirty="0">
                <a:solidFill>
                  <a:srgbClr val="FFFFFF"/>
                </a:solidFill>
              </a:rPr>
              <a:t>LEARNING</a:t>
            </a:r>
            <a:endParaRPr sz="3600"/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31416" y="5668490"/>
            <a:ext cx="554224" cy="586825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19986" y="4556347"/>
            <a:ext cx="554224" cy="58682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19986" y="3444204"/>
            <a:ext cx="554224" cy="586825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31416" y="2639291"/>
            <a:ext cx="554224" cy="586825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31416" y="1844059"/>
            <a:ext cx="554224" cy="586825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23</a:t>
            </a:fld>
            <a:endParaRPr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dirty="0"/>
              <a:t> 9:</a:t>
            </a:r>
            <a:r>
              <a:rPr spc="-5" dirty="0"/>
              <a:t> Circulatory</a:t>
            </a:r>
            <a:r>
              <a:rPr dirty="0"/>
              <a:t> </a:t>
            </a:r>
            <a:r>
              <a:rPr spc="-5" dirty="0"/>
              <a:t>Hemorrhage</a:t>
            </a:r>
            <a:r>
              <a:rPr spc="5" dirty="0"/>
              <a:t> </a:t>
            </a:r>
            <a:r>
              <a:rPr spc="-5" dirty="0"/>
              <a:t>Control in TFC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2703226" y="2865150"/>
            <a:ext cx="6785609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dirty="0">
                <a:solidFill>
                  <a:srgbClr val="FFFFFF"/>
                </a:solidFill>
                <a:latin typeface="Arial"/>
                <a:cs typeface="Arial"/>
              </a:rPr>
              <a:t>ANY</a:t>
            </a:r>
            <a:r>
              <a:rPr sz="6000" b="1" spc="-1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0" b="1" spc="-5" dirty="0">
                <a:solidFill>
                  <a:srgbClr val="FFFFFF"/>
                </a:solidFill>
                <a:latin typeface="Arial"/>
                <a:cs typeface="Arial"/>
              </a:rPr>
              <a:t>QUESTIONS?</a:t>
            </a:r>
            <a:endParaRPr sz="6000">
              <a:latin typeface="Arial"/>
              <a:cs typeface="Arial"/>
            </a:endParaRPr>
          </a:p>
        </p:txBody>
      </p:sp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596314" y="1441706"/>
            <a:ext cx="1497388" cy="14351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88824" y="1490729"/>
            <a:ext cx="2625206" cy="235690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7223723" y="4348005"/>
            <a:ext cx="2514600" cy="1816100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24</a:t>
            </a:fld>
            <a:endParaRPr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091669" y="284892"/>
            <a:ext cx="6009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9: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Circulation Hemorrhage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Control in TFC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168675" y="1413868"/>
            <a:ext cx="6021705" cy="4848860"/>
            <a:chOff x="168675" y="1413868"/>
            <a:chExt cx="6021705" cy="4848860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68675" y="1413868"/>
              <a:ext cx="6021545" cy="4848522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3689549" y="4778405"/>
              <a:ext cx="969010" cy="305435"/>
            </a:xfrm>
            <a:custGeom>
              <a:avLst/>
              <a:gdLst/>
              <a:ahLst/>
              <a:cxnLst/>
              <a:rect l="l" t="t" r="r" b="b"/>
              <a:pathLst>
                <a:path w="969010" h="305435">
                  <a:moveTo>
                    <a:pt x="16690" y="0"/>
                  </a:moveTo>
                  <a:lnTo>
                    <a:pt x="0" y="238686"/>
                  </a:lnTo>
                  <a:lnTo>
                    <a:pt x="951788" y="305241"/>
                  </a:lnTo>
                  <a:lnTo>
                    <a:pt x="968479" y="66554"/>
                  </a:lnTo>
                  <a:lnTo>
                    <a:pt x="1669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520939" y="691018"/>
            <a:ext cx="31508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00"/>
                </a:solidFill>
              </a:rPr>
              <a:t>REFERENCES</a:t>
            </a:r>
            <a:endParaRPr sz="3600"/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25</a:t>
            </a:fld>
            <a:endParaRPr dirty="0"/>
          </a:p>
        </p:txBody>
      </p:sp>
      <p:sp>
        <p:nvSpPr>
          <p:cNvPr id="9" name="object 9"/>
          <p:cNvSpPr txBox="1"/>
          <p:nvPr/>
        </p:nvSpPr>
        <p:spPr>
          <a:xfrm>
            <a:off x="6364744" y="1535829"/>
            <a:ext cx="4874895" cy="31311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470"/>
              </a:lnSpc>
              <a:spcBef>
                <a:spcPts val="100"/>
              </a:spcBef>
            </a:pP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TCCC:</a:t>
            </a:r>
            <a:r>
              <a:rPr sz="2100" b="1" spc="-3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Guidelines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ts val="1870"/>
              </a:lnSpc>
            </a:pP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by</a:t>
            </a:r>
            <a:r>
              <a:rPr sz="1600" spc="-3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JTS/CoTCCC</a:t>
            </a:r>
            <a:endParaRPr sz="1600">
              <a:latin typeface="Arial MT"/>
              <a:cs typeface="Arial MT"/>
            </a:endParaRPr>
          </a:p>
          <a:p>
            <a:pPr marL="12700" marR="1524635">
              <a:lnSpc>
                <a:spcPts val="1600"/>
              </a:lnSpc>
              <a:spcBef>
                <a:spcPts val="805"/>
              </a:spcBef>
            </a:pP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Updated regularly 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– latest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edition dated </a:t>
            </a:r>
            <a:r>
              <a:rPr sz="1400" b="1" spc="-37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5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 November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 2020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600"/>
              </a:lnSpc>
            </a:pP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These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guidelines are the result of decisions made by the </a:t>
            </a:r>
            <a:r>
              <a:rPr sz="14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Committee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on</a:t>
            </a:r>
            <a:r>
              <a:rPr sz="1400" spc="-4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25" dirty="0">
                <a:solidFill>
                  <a:srgbClr val="2E3334"/>
                </a:solidFill>
                <a:latin typeface="Arial MT"/>
                <a:cs typeface="Arial MT"/>
              </a:rPr>
              <a:t>Tactical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Combat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Casualty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Care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as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they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explore </a:t>
            </a:r>
            <a:r>
              <a:rPr sz="1400" spc="-37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evidence-based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research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regarding best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practices</a:t>
            </a:r>
            <a:endParaRPr sz="14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15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350">
              <a:latin typeface="Arial MT"/>
              <a:cs typeface="Arial MT"/>
            </a:endParaRPr>
          </a:p>
          <a:p>
            <a:pPr marL="12700">
              <a:lnSpc>
                <a:spcPts val="2470"/>
              </a:lnSpc>
            </a:pP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PHTLS: Military Edition, Chapter </a:t>
            </a:r>
            <a:r>
              <a:rPr sz="2100" b="1" dirty="0">
                <a:solidFill>
                  <a:srgbClr val="2E3334"/>
                </a:solidFill>
                <a:latin typeface="Arial"/>
                <a:cs typeface="Arial"/>
              </a:rPr>
              <a:t>25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ts val="1830"/>
              </a:lnSpc>
            </a:pP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by</a:t>
            </a:r>
            <a:r>
              <a:rPr sz="1600" spc="-5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NAEMT</a:t>
            </a:r>
            <a:endParaRPr sz="1600">
              <a:latin typeface="Arial MT"/>
              <a:cs typeface="Arial MT"/>
            </a:endParaRPr>
          </a:p>
          <a:p>
            <a:pPr marL="12700" marR="1658620">
              <a:lnSpc>
                <a:spcPts val="1800"/>
              </a:lnSpc>
              <a:spcBef>
                <a:spcPts val="120"/>
              </a:spcBef>
            </a:pP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Prehospital</a:t>
            </a:r>
            <a:r>
              <a:rPr sz="1600" b="1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20" dirty="0">
                <a:solidFill>
                  <a:srgbClr val="2E3334"/>
                </a:solidFill>
                <a:latin typeface="Arial"/>
                <a:cs typeface="Arial"/>
              </a:rPr>
              <a:t>Trauma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 Life</a:t>
            </a:r>
            <a:r>
              <a:rPr sz="160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Support, </a:t>
            </a:r>
            <a:r>
              <a:rPr sz="1600" b="1" spc="-43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Military Ninth Edition</a:t>
            </a:r>
            <a:endParaRPr sz="16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 rot="180000">
            <a:off x="3839241" y="4857065"/>
            <a:ext cx="670045" cy="139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00"/>
              </a:lnSpc>
            </a:pPr>
            <a:r>
              <a:rPr sz="1650" b="1" spc="-37" baseline="505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1650" b="1" spc="-37" baseline="252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1650" b="1" baseline="2525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1650" b="1" spc="-37" baseline="2525" dirty="0">
                <a:solidFill>
                  <a:srgbClr val="FFFFFF"/>
                </a:solidFill>
                <a:latin typeface="Arial"/>
                <a:cs typeface="Arial"/>
              </a:rPr>
              <a:t> 2</a:t>
            </a:r>
            <a:r>
              <a:rPr sz="1100" b="1" spc="-25" dirty="0">
                <a:solidFill>
                  <a:srgbClr val="FFFFFF"/>
                </a:solidFill>
                <a:latin typeface="Arial"/>
                <a:cs typeface="Arial"/>
              </a:rPr>
              <a:t>02</a:t>
            </a:r>
            <a:r>
              <a:rPr sz="1100" b="1" dirty="0">
                <a:solidFill>
                  <a:srgbClr val="FFFFFF"/>
                </a:solidFill>
                <a:latin typeface="Arial"/>
                <a:cs typeface="Arial"/>
              </a:rPr>
              <a:t>0</a:t>
            </a:r>
            <a:endParaRPr sz="1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1422</TotalTime>
  <Words>1780</Words>
  <Application>Microsoft Office PowerPoint</Application>
  <PresentationFormat>Widescreen</PresentationFormat>
  <Paragraphs>264</Paragraphs>
  <Slides>25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Arial Black</vt:lpstr>
      <vt:lpstr>Arial MT</vt:lpstr>
      <vt:lpstr>Calibri</vt:lpstr>
      <vt:lpstr>Office Theme</vt:lpstr>
      <vt:lpstr>TACTICAL COMBAT  CASUALTY CARE COURSE</vt:lpstr>
      <vt:lpstr>Module 9: Circulation Hemorrhage Control in TFC</vt:lpstr>
      <vt:lpstr>Module 9: Circulation Hemorrhage Control in TFC</vt:lpstr>
      <vt:lpstr>MARCH PAWS</vt:lpstr>
      <vt:lpstr>PowerPoint Presentation</vt:lpstr>
      <vt:lpstr>Module 9: Circulation Hemorrhage Control in TFC</vt:lpstr>
      <vt:lpstr>Module 9: Circulation Hemorrhage Control in TFC</vt:lpstr>
      <vt:lpstr>CONSIDERATIONS AND APPLICATION  METHODS OF PELVIC COMPRESSION DEVICES (PCDs)</vt:lpstr>
      <vt:lpstr>PowerPoint Presentation</vt:lpstr>
      <vt:lpstr>IMPROVISED PELVIC  COMPRESSION DEVICES</vt:lpstr>
      <vt:lpstr>SKILL STATION</vt:lpstr>
      <vt:lpstr>WOUND EXPOSURE &amp; ASSESSMENT</vt:lpstr>
      <vt:lpstr>MASSIVE HEMORRHAGE  REASSESSMENT</vt:lpstr>
      <vt:lpstr>TOURNIQUET REPLACEMENT  INDICATIONS AND METHODS</vt:lpstr>
      <vt:lpstr>PowerPoint Presentation</vt:lpstr>
      <vt:lpstr>TOURNIQUET CONVERSION  INDICATIONS AND METHODS</vt:lpstr>
      <vt:lpstr>PowerPoint Presentation</vt:lpstr>
      <vt:lpstr>SKILL STATION</vt:lpstr>
      <vt:lpstr>Module 9: Circulation Hemorrhage Control in TFC</vt:lpstr>
      <vt:lpstr>Module 9: Circulation Hemorrhage Control in TFC</vt:lpstr>
      <vt:lpstr>PowerPoint Presentation</vt:lpstr>
      <vt:lpstr>SUMMARY</vt:lpstr>
      <vt:lpstr>CHECK ON LEARNING</vt:lpstr>
      <vt:lpstr>Module 9: Circulatory Hemorrhage Control in TFC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CMC Mod 09 Circulatory_Hemorrhage Control TFC V1.8 JTS FINAL</dc:title>
  <cp:lastModifiedBy>Adam Rafferty</cp:lastModifiedBy>
  <cp:revision>2</cp:revision>
  <dcterms:created xsi:type="dcterms:W3CDTF">2023-08-01T20:19:49Z</dcterms:created>
  <dcterms:modified xsi:type="dcterms:W3CDTF">2023-08-13T19:15:21Z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2022-06-13T00:00:00Z</vt:filetime>
  </property>
  <property fmtid="{D5CDD505-2E9C-101B-9397-08002B2CF9AE}" pid="3" name="Creator">
    <vt:lpwstr>Keynote</vt:lpwstr>
  </property>
  <property fmtid="{D5CDD505-2E9C-101B-9397-08002B2CF9AE}" pid="4" name="LastSaved">
    <vt:filetime>2023-08-01T00:00:00Z</vt:filetime>
  </property>
</Properties>
</file>